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62" r:id="rId4"/>
    <p:sldId id="306" r:id="rId5"/>
    <p:sldId id="264" r:id="rId6"/>
    <p:sldId id="265" r:id="rId7"/>
    <p:sldId id="267" r:id="rId8"/>
    <p:sldId id="271" r:id="rId9"/>
    <p:sldId id="272" r:id="rId10"/>
    <p:sldId id="273" r:id="rId11"/>
    <p:sldId id="274" r:id="rId12"/>
    <p:sldId id="275" r:id="rId13"/>
    <p:sldId id="278" r:id="rId14"/>
    <p:sldId id="279" r:id="rId15"/>
    <p:sldId id="285" r:id="rId16"/>
    <p:sldId id="286" r:id="rId17"/>
    <p:sldId id="287" r:id="rId18"/>
    <p:sldId id="289" r:id="rId19"/>
    <p:sldId id="290" r:id="rId20"/>
    <p:sldId id="291" r:id="rId21"/>
    <p:sldId id="300" r:id="rId22"/>
    <p:sldId id="301" r:id="rId23"/>
    <p:sldId id="302" r:id="rId24"/>
    <p:sldId id="303" r:id="rId25"/>
    <p:sldId id="304" r:id="rId26"/>
    <p:sldId id="305" r:id="rId27"/>
    <p:sldId id="292" r:id="rId28"/>
    <p:sldId id="293" r:id="rId29"/>
    <p:sldId id="294" r:id="rId30"/>
    <p:sldId id="297" r:id="rId31"/>
    <p:sldId id="298" r:id="rId32"/>
    <p:sldId id="308" r:id="rId33"/>
    <p:sldId id="307" r:id="rId34"/>
    <p:sldId id="261" r:id="rId35"/>
  </p:sldIdLst>
  <p:sldSz cx="14630400" cy="8229600"/>
  <p:notesSz cx="6858000" cy="9144000"/>
  <p:embeddedFontLst>
    <p:embeddedFont>
      <p:font typeface="Calibri" panose="020F050202020403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864" y="78"/>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495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149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426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274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490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457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5775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7192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91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15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7672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5642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123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2250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3877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9141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2707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2507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9233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658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3491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0249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1462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7870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2182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888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965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611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040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521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207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rm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0" y="0"/>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1737148" y="1662095"/>
            <a:ext cx="980691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Roboto"/>
                <a:ea typeface="Roboto"/>
                <a:cs typeface="Roboto"/>
                <a:sym typeface="Roboto"/>
              </a:rPr>
              <a:t>GST INPUT TAX CREDIT ALLOWABILITY </a:t>
            </a:r>
          </a:p>
        </p:txBody>
      </p:sp>
      <p:sp>
        <p:nvSpPr>
          <p:cNvPr id="88" name="Google Shape;88;p13"/>
          <p:cNvSpPr/>
          <p:nvPr/>
        </p:nvSpPr>
        <p:spPr>
          <a:xfrm>
            <a:off x="2209800" y="4572000"/>
            <a:ext cx="7391400"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89" name="Google Shape;89;p13"/>
          <p:cNvSpPr txBox="1"/>
          <p:nvPr/>
        </p:nvSpPr>
        <p:spPr>
          <a:xfrm>
            <a:off x="2133599" y="4953000"/>
            <a:ext cx="4250268"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DATE : APRIL 27, 2024</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2133598" y="5508114"/>
            <a:ext cx="7467601"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RAMAN JUYAL</a:t>
            </a:r>
            <a:endParaRPr sz="2500" b="1" dirty="0">
              <a:solidFill>
                <a:schemeClr val="lt1"/>
              </a:solidFill>
              <a:latin typeface="Roboto"/>
              <a:ea typeface="Roboto"/>
              <a:cs typeface="Roboto"/>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2133598" y="6087822"/>
            <a:ext cx="5604935"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VERENDRA KALRA</a:t>
            </a:r>
            <a:endParaRPr sz="2500" b="1"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720619"/>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Conditions for Availing ITC under Section 16(2) of CGST Act, 2017</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4524275"/>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i="0" dirty="0">
                <a:solidFill>
                  <a:srgbClr val="6A6A6A"/>
                </a:solidFill>
                <a:effectLst/>
                <a:latin typeface="Roboto" panose="02000000000000000000" pitchFamily="2" charset="0"/>
                <a:ea typeface="Roboto" panose="02000000000000000000" pitchFamily="2" charset="0"/>
              </a:rPr>
              <a:t>Rule 36(2): </a:t>
            </a:r>
            <a:r>
              <a:rPr lang="en-US" sz="2400" i="0" dirty="0">
                <a:solidFill>
                  <a:srgbClr val="6A6A6A"/>
                </a:solidFill>
                <a:effectLst/>
                <a:latin typeface="Roboto" panose="02000000000000000000" pitchFamily="2" charset="0"/>
                <a:ea typeface="Roboto" panose="02000000000000000000" pitchFamily="2" charset="0"/>
              </a:rPr>
              <a:t>The ITC shall be availed only if all the applicable particulars as specified in the provisions of Chapter VI are contained in the document mentioned in Rule 36(1). </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ITC can be availed by such registered person if the document contains: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a:t>
            </a:r>
            <a:r>
              <a:rPr lang="en-US" sz="2400" dirty="0" err="1">
                <a:solidFill>
                  <a:srgbClr val="6A6A6A"/>
                </a:solidFill>
                <a:latin typeface="Roboto" panose="02000000000000000000" pitchFamily="2" charset="0"/>
                <a:ea typeface="Roboto" panose="02000000000000000000" pitchFamily="2" charset="0"/>
                <a:cs typeface="Roboto"/>
                <a:sym typeface="Roboto"/>
              </a:rPr>
              <a:t>i</a:t>
            </a:r>
            <a:r>
              <a:rPr lang="en-US" sz="2400" dirty="0">
                <a:solidFill>
                  <a:srgbClr val="6A6A6A"/>
                </a:solidFill>
                <a:latin typeface="Roboto" panose="02000000000000000000" pitchFamily="2" charset="0"/>
                <a:ea typeface="Roboto" panose="02000000000000000000" pitchFamily="2" charset="0"/>
                <a:cs typeface="Roboto"/>
                <a:sym typeface="Roboto"/>
              </a:rPr>
              <a:t>) The details of the amount of tax charged, </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(ii) Description of goods or services, </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(iii) Total value of supply of goods or services or both, </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(iv) GSTIN of the supplier and recipient and </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(v) Place of supply in case of inter-State supply,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88318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704712"/>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Conditions for Availing ITC under Section 16(2) of CGST Act, 2017</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6297068"/>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i="0" dirty="0">
                <a:solidFill>
                  <a:srgbClr val="6A6A6A"/>
                </a:solidFill>
                <a:effectLst/>
                <a:latin typeface="Roboto" panose="02000000000000000000" pitchFamily="2" charset="0"/>
                <a:ea typeface="Roboto" panose="02000000000000000000" pitchFamily="2" charset="0"/>
              </a:rPr>
              <a:t>(b) Furnishing and communication of details:</a:t>
            </a:r>
          </a:p>
          <a:p>
            <a:pPr marR="0" lvl="0" algn="just" rtl="0">
              <a:lnSpc>
                <a:spcPct val="120000"/>
              </a:lnSpc>
              <a:spcBef>
                <a:spcPts val="0"/>
              </a:spcBef>
              <a:spcAft>
                <a:spcPts val="0"/>
              </a:spcAft>
            </a:pPr>
            <a:endParaRPr lang="en-US" sz="2400" b="1" i="0" dirty="0">
              <a:solidFill>
                <a:srgbClr val="6A6A6A"/>
              </a:solidFill>
              <a:effectLst/>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No ITC shall be availed by a registered person in respect of invoices or debit notes unless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a:t>
            </a:r>
            <a:r>
              <a:rPr lang="en-US" sz="2400" dirty="0" err="1">
                <a:solidFill>
                  <a:srgbClr val="6A6A6A"/>
                </a:solidFill>
                <a:latin typeface="Roboto" panose="02000000000000000000" pitchFamily="2" charset="0"/>
                <a:ea typeface="Roboto" panose="02000000000000000000" pitchFamily="2" charset="0"/>
                <a:cs typeface="Roboto"/>
                <a:sym typeface="Roboto"/>
              </a:rPr>
              <a:t>i</a:t>
            </a:r>
            <a:r>
              <a:rPr lang="en-US" sz="2400" dirty="0">
                <a:solidFill>
                  <a:srgbClr val="6A6A6A"/>
                </a:solidFill>
                <a:latin typeface="Roboto" panose="02000000000000000000" pitchFamily="2" charset="0"/>
                <a:ea typeface="Roboto" panose="02000000000000000000" pitchFamily="2" charset="0"/>
                <a:cs typeface="Roboto"/>
                <a:sym typeface="Roboto"/>
              </a:rPr>
              <a:t>) The details of such invoices or debit notes have been </a:t>
            </a:r>
            <a:r>
              <a:rPr lang="en-US" sz="2400" b="1" dirty="0">
                <a:solidFill>
                  <a:srgbClr val="6A6A6A"/>
                </a:solidFill>
                <a:latin typeface="Roboto" panose="02000000000000000000" pitchFamily="2" charset="0"/>
                <a:ea typeface="Roboto" panose="02000000000000000000" pitchFamily="2" charset="0"/>
                <a:cs typeface="Roboto"/>
                <a:sym typeface="Roboto"/>
              </a:rPr>
              <a:t>furnished by the supplier in his FORM GSTR-1</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(ii) The details of ITC in respect of such invoices or debit notes have been communicated to the registered person in </a:t>
            </a:r>
            <a:r>
              <a:rPr lang="en-US" sz="2400" b="1" dirty="0">
                <a:solidFill>
                  <a:srgbClr val="6A6A6A"/>
                </a:solidFill>
                <a:latin typeface="Roboto" panose="02000000000000000000" pitchFamily="2" charset="0"/>
                <a:ea typeface="Roboto" panose="02000000000000000000" pitchFamily="2" charset="0"/>
                <a:cs typeface="Roboto"/>
                <a:sym typeface="Roboto"/>
              </a:rPr>
              <a:t>FORM GSTR-2B under Rule 60(7)</a:t>
            </a:r>
            <a:r>
              <a:rPr lang="en-US" sz="2400" dirty="0">
                <a:solidFill>
                  <a:srgbClr val="6A6A6A"/>
                </a:solidFill>
                <a:latin typeface="Roboto" panose="02000000000000000000" pitchFamily="2" charset="0"/>
                <a:ea typeface="Roboto" panose="02000000000000000000" pitchFamily="2" charset="0"/>
                <a:cs typeface="Roboto"/>
                <a:sym typeface="Roboto"/>
              </a:rPr>
              <a:t>.</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R="0" lvl="0" algn="r" rtl="0">
              <a:lnSpc>
                <a:spcPct val="120000"/>
              </a:lnSpc>
              <a:spcBef>
                <a:spcPts val="0"/>
              </a:spcBef>
              <a:spcAft>
                <a:spcPts val="0"/>
              </a:spcAft>
            </a:pPr>
            <a:r>
              <a:rPr lang="en-US" sz="2400" b="1" i="1" dirty="0">
                <a:solidFill>
                  <a:srgbClr val="6A6A6A"/>
                </a:solidFill>
                <a:latin typeface="Roboto" panose="02000000000000000000" pitchFamily="2" charset="0"/>
                <a:ea typeface="Roboto" panose="02000000000000000000" pitchFamily="2" charset="0"/>
              </a:rPr>
              <a:t>-Section 16(2)(aa) read with Rule 36(4) of GST Act</a:t>
            </a:r>
          </a:p>
          <a:p>
            <a:pPr marR="0" lvl="0" algn="just" rtl="0">
              <a:lnSpc>
                <a:spcPct val="120000"/>
              </a:lnSpc>
              <a:spcBef>
                <a:spcPts val="0"/>
              </a:spcBef>
              <a:spcAft>
                <a:spcPts val="0"/>
              </a:spcAft>
            </a:pPr>
            <a:endParaRPr lang="en-US" sz="2400" b="1" i="1"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53938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704712"/>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Conditions for Availing ITC under Section 16(2) of CGST Act, 2017</a:t>
            </a:r>
            <a:endParaRPr lang="en-US" sz="3600" b="1" i="0" dirty="0">
              <a:effectLst/>
              <a:latin typeface="Faustina"/>
            </a:endParaRPr>
          </a:p>
        </p:txBody>
      </p:sp>
      <p:sp>
        <p:nvSpPr>
          <p:cNvPr id="147" name="Google Shape;147;p17"/>
          <p:cNvSpPr/>
          <p:nvPr/>
        </p:nvSpPr>
        <p:spPr>
          <a:xfrm flipV="1">
            <a:off x="933100" y="1859280"/>
            <a:ext cx="1039828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4524275"/>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cs typeface="Roboto"/>
                <a:sym typeface="Roboto"/>
              </a:rPr>
              <a:t>(c) Receipt of Goods or Services or both:</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As per section 16(2)(b), the registered person should have received the goods or services or both. </a:t>
            </a:r>
            <a:r>
              <a:rPr lang="en-US" sz="2400" b="1" u="sng" dirty="0">
                <a:solidFill>
                  <a:srgbClr val="6A6A6A"/>
                </a:solidFill>
                <a:latin typeface="Roboto" panose="02000000000000000000" pitchFamily="2" charset="0"/>
                <a:ea typeface="Roboto" panose="02000000000000000000" pitchFamily="2" charset="0"/>
                <a:cs typeface="Roboto"/>
                <a:sym typeface="Roboto"/>
              </a:rPr>
              <a:t>This means the ITC will not be available unless the goods are received by the registered person.</a:t>
            </a:r>
          </a:p>
          <a:p>
            <a:pPr marR="0" lvl="0" algn="just" rtl="0">
              <a:lnSpc>
                <a:spcPct val="120000"/>
              </a:lnSpc>
              <a:spcBef>
                <a:spcPts val="0"/>
              </a:spcBef>
              <a:spcAft>
                <a:spcPts val="0"/>
              </a:spcAft>
            </a:pPr>
            <a:endParaRPr lang="en-US" sz="2400" b="1" u="sng" dirty="0">
              <a:solidFill>
                <a:srgbClr val="6A6A6A"/>
              </a:solidFill>
              <a:latin typeface="Roboto" panose="02000000000000000000" pitchFamily="2" charset="0"/>
              <a:ea typeface="Roboto" panose="02000000000000000000" pitchFamily="2" charset="0"/>
              <a:cs typeface="Roboto"/>
              <a:sym typeface="Roboto"/>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Examples of documentary evidence for receipt of goods or services or both:</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a:t>
            </a:r>
            <a:r>
              <a:rPr lang="en-US" sz="2400" dirty="0" err="1">
                <a:solidFill>
                  <a:srgbClr val="6A6A6A"/>
                </a:solidFill>
                <a:latin typeface="Roboto" panose="02000000000000000000" pitchFamily="2" charset="0"/>
                <a:ea typeface="Roboto" panose="02000000000000000000" pitchFamily="2" charset="0"/>
                <a:cs typeface="Roboto"/>
                <a:sym typeface="Roboto"/>
              </a:rPr>
              <a:t>i</a:t>
            </a:r>
            <a:r>
              <a:rPr lang="en-US" sz="2400" dirty="0">
                <a:solidFill>
                  <a:srgbClr val="6A6A6A"/>
                </a:solidFill>
                <a:latin typeface="Roboto" panose="02000000000000000000" pitchFamily="2" charset="0"/>
                <a:ea typeface="Roboto" panose="02000000000000000000" pitchFamily="2" charset="0"/>
                <a:cs typeface="Roboto"/>
                <a:sym typeface="Roboto"/>
              </a:rPr>
              <a:t>) Original Tax Invoice</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(ii) E-way bill</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(iii) Transport receipts</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(iv) Goods received notes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12290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629098" y="704712"/>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Conditions for Availing ITC under Section 16(2) of CGST Act, 2017</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5706137"/>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cs typeface="Roboto"/>
              </a:rPr>
              <a:t>(d) Payment of Tax to the Government: </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rPr>
              <a:t>As per section 16(2)(c) </a:t>
            </a:r>
            <a:r>
              <a:rPr lang="en-US" sz="2400" i="1" dirty="0">
                <a:solidFill>
                  <a:srgbClr val="6A6A6A"/>
                </a:solidFill>
                <a:latin typeface="Roboto" panose="02000000000000000000" pitchFamily="2" charset="0"/>
                <a:ea typeface="Roboto" panose="02000000000000000000" pitchFamily="2" charset="0"/>
                <a:cs typeface="Roboto"/>
              </a:rPr>
              <a:t>“subject to </a:t>
            </a:r>
            <a:r>
              <a:rPr lang="en-US" sz="2400" b="1" i="1" dirty="0">
                <a:solidFill>
                  <a:srgbClr val="6A6A6A"/>
                </a:solidFill>
                <a:latin typeface="Roboto" panose="02000000000000000000" pitchFamily="2" charset="0"/>
                <a:ea typeface="Roboto" panose="02000000000000000000" pitchFamily="2" charset="0"/>
                <a:cs typeface="Roboto"/>
              </a:rPr>
              <a:t>the provisions of section 41</a:t>
            </a:r>
            <a:r>
              <a:rPr lang="en-US" sz="2400" i="1" dirty="0">
                <a:solidFill>
                  <a:srgbClr val="6A6A6A"/>
                </a:solidFill>
                <a:latin typeface="Roboto" panose="02000000000000000000" pitchFamily="2" charset="0"/>
                <a:ea typeface="Roboto" panose="02000000000000000000" pitchFamily="2" charset="0"/>
                <a:cs typeface="Roboto"/>
              </a:rPr>
              <a:t>, the </a:t>
            </a:r>
            <a:r>
              <a:rPr lang="en-US" sz="2400" i="1" u="sng" dirty="0">
                <a:solidFill>
                  <a:srgbClr val="6A6A6A"/>
                </a:solidFill>
                <a:latin typeface="Roboto" panose="02000000000000000000" pitchFamily="2" charset="0"/>
                <a:ea typeface="Roboto" panose="02000000000000000000" pitchFamily="2" charset="0"/>
                <a:cs typeface="Roboto"/>
              </a:rPr>
              <a:t>tax charged in respect of such supply has been actually paid to the Government, </a:t>
            </a:r>
            <a:r>
              <a:rPr lang="en-US" sz="2400" i="1" dirty="0">
                <a:solidFill>
                  <a:srgbClr val="6A6A6A"/>
                </a:solidFill>
                <a:latin typeface="Roboto" panose="02000000000000000000" pitchFamily="2" charset="0"/>
                <a:ea typeface="Roboto" panose="02000000000000000000" pitchFamily="2" charset="0"/>
                <a:cs typeface="Roboto"/>
              </a:rPr>
              <a:t>either in cash or through utilization of input tax credit admissible in respect of the said supply”; </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cs typeface="Roboto"/>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rPr>
              <a:t>Input Tax Credit shall be allowed:</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rPr>
              <a:t>(</a:t>
            </a:r>
            <a:r>
              <a:rPr lang="en-US" sz="2400" dirty="0" err="1">
                <a:solidFill>
                  <a:srgbClr val="6A6A6A"/>
                </a:solidFill>
                <a:latin typeface="Roboto" panose="02000000000000000000" pitchFamily="2" charset="0"/>
                <a:ea typeface="Roboto" panose="02000000000000000000" pitchFamily="2" charset="0"/>
                <a:cs typeface="Roboto"/>
              </a:rPr>
              <a:t>i</a:t>
            </a:r>
            <a:r>
              <a:rPr lang="en-US" sz="2400" dirty="0">
                <a:solidFill>
                  <a:srgbClr val="6A6A6A"/>
                </a:solidFill>
                <a:latin typeface="Roboto" panose="02000000000000000000" pitchFamily="2" charset="0"/>
                <a:ea typeface="Roboto" panose="02000000000000000000" pitchFamily="2" charset="0"/>
                <a:cs typeface="Roboto"/>
              </a:rPr>
              <a:t>) Tax charged by the supplier actually paid to the government.</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rPr>
              <a:t>(ii) Subject to Section 41 of CGST Act, 2017</a:t>
            </a:r>
          </a:p>
          <a:p>
            <a:pPr marL="393700"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rPr>
              <a:t>(a) On self-assessed basis</a:t>
            </a:r>
          </a:p>
          <a:p>
            <a:pPr marL="393700"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rPr>
              <a:t>(b) If tax not paid by supplier, ITC shall be reversed along with applicable interest</a:t>
            </a:r>
          </a:p>
          <a:p>
            <a:pPr marR="0" lvl="0" algn="just" rtl="0">
              <a:lnSpc>
                <a:spcPct val="120000"/>
              </a:lnSpc>
              <a:spcBef>
                <a:spcPts val="0"/>
              </a:spcBef>
              <a:spcAft>
                <a:spcPts val="0"/>
              </a:spcAft>
            </a:pPr>
            <a:endParaRPr lang="en-US" sz="20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000" i="0" dirty="0">
                <a:solidFill>
                  <a:srgbClr val="6A6A6A"/>
                </a:solidFill>
                <a:effectLst/>
                <a:latin typeface="Roboto" panose="02000000000000000000" pitchFamily="2" charset="0"/>
                <a:ea typeface="Roboto" panose="02000000000000000000" pitchFamily="2" charset="0"/>
              </a:rPr>
              <a:t> </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89358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098" y="291353"/>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Conditions for Availing ITC under Section 16(2) of CGST Act, 2017</a:t>
            </a:r>
            <a:endParaRPr lang="en-US" sz="3600" b="1" i="0" dirty="0">
              <a:effectLst/>
              <a:latin typeface="Faustina"/>
            </a:endParaRPr>
          </a:p>
        </p:txBody>
      </p:sp>
      <p:sp>
        <p:nvSpPr>
          <p:cNvPr id="147" name="Google Shape;147;p17"/>
          <p:cNvSpPr/>
          <p:nvPr/>
        </p:nvSpPr>
        <p:spPr>
          <a:xfrm flipV="1">
            <a:off x="933101" y="1370320"/>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1537411"/>
            <a:ext cx="11827934" cy="6740266"/>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i="0" dirty="0">
                <a:solidFill>
                  <a:srgbClr val="6A6A6A"/>
                </a:solidFill>
                <a:effectLst/>
                <a:latin typeface="Roboto" panose="02000000000000000000" pitchFamily="2" charset="0"/>
                <a:ea typeface="Roboto" panose="02000000000000000000" pitchFamily="2" charset="0"/>
              </a:rPr>
              <a:t>(e) Filing of valid Return:</a:t>
            </a:r>
          </a:p>
          <a:p>
            <a:pPr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As per Section 16(2)(d), the registered person should have furnished the return under section 39 (FORM GSTR-3B).</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Few other conditions for availing ITC under 16(2):</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t>
            </a:r>
            <a:r>
              <a:rPr lang="en-US" sz="2400" dirty="0" err="1">
                <a:solidFill>
                  <a:srgbClr val="6A6A6A"/>
                </a:solidFill>
                <a:latin typeface="Roboto" panose="02000000000000000000" pitchFamily="2" charset="0"/>
                <a:ea typeface="Roboto" panose="02000000000000000000" pitchFamily="2" charset="0"/>
              </a:rPr>
              <a:t>i</a:t>
            </a:r>
            <a:r>
              <a:rPr lang="en-US" sz="2400" dirty="0">
                <a:solidFill>
                  <a:srgbClr val="6A6A6A"/>
                </a:solidFill>
                <a:latin typeface="Roboto" panose="02000000000000000000" pitchFamily="2" charset="0"/>
                <a:ea typeface="Roboto" panose="02000000000000000000" pitchFamily="2" charset="0"/>
              </a:rPr>
              <a:t>) If goods against an invoice are </a:t>
            </a:r>
            <a:r>
              <a:rPr lang="en-US" sz="2400" b="1" dirty="0">
                <a:solidFill>
                  <a:srgbClr val="6A6A6A"/>
                </a:solidFill>
                <a:latin typeface="Roboto" panose="02000000000000000000" pitchFamily="2" charset="0"/>
                <a:ea typeface="Roboto" panose="02000000000000000000" pitchFamily="2" charset="0"/>
              </a:rPr>
              <a:t>received in lots or instalments, </a:t>
            </a:r>
            <a:r>
              <a:rPr lang="en-US" sz="2400" dirty="0">
                <a:solidFill>
                  <a:srgbClr val="6A6A6A"/>
                </a:solidFill>
                <a:latin typeface="Roboto" panose="02000000000000000000" pitchFamily="2" charset="0"/>
                <a:ea typeface="Roboto" panose="02000000000000000000" pitchFamily="2" charset="0"/>
              </a:rPr>
              <a:t>ITC shall be availed upon receipt of last lot or instalment.</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(ii) If the recipient fails to pay of value of supply along with tax to the supplier within 180 days from the date of issue of invoice – </a:t>
            </a:r>
          </a:p>
          <a:p>
            <a:pPr marL="393700"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(a) ITC will be reversed as per Rule 37(1) of CGST Rules.</a:t>
            </a:r>
          </a:p>
          <a:p>
            <a:pPr marL="393700"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(b) ITC can be re-availed once payment is done – Subject to condition under Section 16(4) of CGST Act, 2017</a:t>
            </a:r>
          </a:p>
          <a:p>
            <a:pPr marR="0" lvl="0" algn="just" rtl="0">
              <a:lnSpc>
                <a:spcPct val="120000"/>
              </a:lnSpc>
              <a:spcBef>
                <a:spcPts val="0"/>
              </a:spcBef>
              <a:spcAft>
                <a:spcPts val="0"/>
              </a:spcAft>
            </a:pPr>
            <a:endParaRPr lang="en-US" sz="2400" i="0" dirty="0">
              <a:solidFill>
                <a:srgbClr val="6A6A6A"/>
              </a:solidFill>
              <a:effectLst/>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i="0" dirty="0">
              <a:solidFill>
                <a:srgbClr val="6A6A6A"/>
              </a:solidFill>
              <a:effectLst/>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98968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681852"/>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No ITC available if Depreciation is claimed on </a:t>
            </a:r>
          </a:p>
          <a:p>
            <a:pPr algn="l"/>
            <a:r>
              <a:rPr lang="en-US" sz="3600" b="1" i="0" dirty="0">
                <a:effectLst/>
                <a:latin typeface="Roboto" panose="02000000000000000000" pitchFamily="2" charset="0"/>
                <a:ea typeface="Roboto" panose="02000000000000000000" pitchFamily="2" charset="0"/>
              </a:rPr>
              <a:t>Tax Component</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4967473"/>
          </a:xfrm>
          <a:prstGeom prst="rect">
            <a:avLst/>
          </a:prstGeom>
          <a:noFill/>
          <a:ln>
            <a:noFill/>
          </a:ln>
        </p:spPr>
        <p:txBody>
          <a:bodyPr spcFirstLastPara="1" wrap="square" lIns="91425" tIns="45700" rIns="91425" bIns="45700" numCol="1" anchor="t" anchorCtr="0">
            <a:spAutoFit/>
          </a:bodyPr>
          <a:lstStyle/>
          <a:p>
            <a:pPr algn="just">
              <a:lnSpc>
                <a:spcPct val="120000"/>
              </a:lnSpc>
            </a:pPr>
            <a:r>
              <a:rPr lang="en-US" sz="2400" i="1" dirty="0">
                <a:solidFill>
                  <a:srgbClr val="6A6A6A"/>
                </a:solidFill>
                <a:latin typeface="Roboto" panose="02000000000000000000" pitchFamily="2" charset="0"/>
                <a:ea typeface="Roboto" panose="02000000000000000000" pitchFamily="2" charset="0"/>
              </a:rPr>
              <a:t>“3)  Where the registered person has claimed depreciation on the tax component of the cost of capital goods and plant and machinery under the provisions of the Income-tax Act, 1961, (43 of 1961),   the input tax credit on the said tax component shall not be allowed.”</a:t>
            </a:r>
          </a:p>
          <a:p>
            <a:pPr algn="r">
              <a:lnSpc>
                <a:spcPct val="120000"/>
              </a:lnSpc>
            </a:pPr>
            <a:r>
              <a:rPr lang="en-US" sz="2400" b="1" i="1" dirty="0">
                <a:solidFill>
                  <a:srgbClr val="6A6A6A"/>
                </a:solidFill>
                <a:latin typeface="Roboto" panose="02000000000000000000" pitchFamily="2" charset="0"/>
                <a:ea typeface="Roboto" panose="02000000000000000000" pitchFamily="2" charset="0"/>
              </a:rPr>
              <a:t>-Section 16(3) CGST Act, 2017</a:t>
            </a:r>
          </a:p>
          <a:p>
            <a:pPr>
              <a:lnSpc>
                <a:spcPct val="120000"/>
              </a:lnSpc>
            </a:pPr>
            <a:endParaRPr lang="en-US" sz="2400" i="1" dirty="0">
              <a:solidFill>
                <a:srgbClr val="6A6A6A"/>
              </a:solidFill>
              <a:latin typeface="Roboto" panose="02000000000000000000" pitchFamily="2" charset="0"/>
              <a:ea typeface="Roboto" panose="02000000000000000000" pitchFamily="2" charset="0"/>
            </a:endParaRPr>
          </a:p>
          <a:p>
            <a:pPr>
              <a:lnSpc>
                <a:spcPct val="120000"/>
              </a:lnSpc>
            </a:pPr>
            <a:r>
              <a:rPr lang="en-US" sz="2400" dirty="0">
                <a:solidFill>
                  <a:srgbClr val="6A6A6A"/>
                </a:solidFill>
                <a:latin typeface="Roboto" panose="02000000000000000000" pitchFamily="2" charset="0"/>
                <a:ea typeface="Roboto" panose="02000000000000000000" pitchFamily="2" charset="0"/>
              </a:rPr>
              <a:t>No ITC will be allowed if:</a:t>
            </a:r>
          </a:p>
          <a:p>
            <a:pPr>
              <a:lnSpc>
                <a:spcPct val="120000"/>
              </a:lnSpc>
            </a:pPr>
            <a:endParaRPr lang="en-US" sz="2400" dirty="0">
              <a:solidFill>
                <a:srgbClr val="6A6A6A"/>
              </a:solidFill>
              <a:latin typeface="Roboto" panose="02000000000000000000" pitchFamily="2" charset="0"/>
              <a:ea typeface="Roboto" panose="02000000000000000000" pitchFamily="2" charset="0"/>
            </a:endParaRPr>
          </a:p>
          <a:p>
            <a:pPr>
              <a:lnSpc>
                <a:spcPct val="120000"/>
              </a:lnSpc>
            </a:pPr>
            <a:r>
              <a:rPr lang="en-US" sz="2400" dirty="0">
                <a:solidFill>
                  <a:srgbClr val="6A6A6A"/>
                </a:solidFill>
                <a:latin typeface="Roboto" panose="02000000000000000000" pitchFamily="2" charset="0"/>
                <a:ea typeface="Roboto" panose="02000000000000000000" pitchFamily="2" charset="0"/>
              </a:rPr>
              <a:t>(</a:t>
            </a:r>
            <a:r>
              <a:rPr lang="en-US" sz="2400" dirty="0" err="1">
                <a:solidFill>
                  <a:srgbClr val="6A6A6A"/>
                </a:solidFill>
                <a:latin typeface="Roboto" panose="02000000000000000000" pitchFamily="2" charset="0"/>
                <a:ea typeface="Roboto" panose="02000000000000000000" pitchFamily="2" charset="0"/>
              </a:rPr>
              <a:t>i</a:t>
            </a:r>
            <a:r>
              <a:rPr lang="en-US" sz="2400" dirty="0">
                <a:solidFill>
                  <a:srgbClr val="6A6A6A"/>
                </a:solidFill>
                <a:latin typeface="Roboto" panose="02000000000000000000" pitchFamily="2" charset="0"/>
                <a:ea typeface="Roboto" panose="02000000000000000000" pitchFamily="2" charset="0"/>
              </a:rPr>
              <a:t>) Benefit of depreciation is availed on tax component of Capital Goods under the provisions of the Income-tax Act, 1961, (43 of 1961).</a:t>
            </a:r>
          </a:p>
          <a:p>
            <a:pPr marL="514350" indent="-514350">
              <a:lnSpc>
                <a:spcPct val="120000"/>
              </a:lnSpc>
              <a:buAutoNum type="romanLcParenBoth"/>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47218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681852"/>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Time Limit for availing the Input Tax Credit under Section 16(4)</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5410672"/>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i="1" dirty="0">
                <a:solidFill>
                  <a:srgbClr val="6A6A6A"/>
                </a:solidFill>
                <a:latin typeface="Roboto" panose="02000000000000000000" pitchFamily="2" charset="0"/>
                <a:ea typeface="Roboto" panose="02000000000000000000" pitchFamily="2" charset="0"/>
              </a:rPr>
              <a:t>“A registered person shall not be entitled to take input tax credit in respect of any invoice or debit note for supply of goods or services or both after the thirtieth day of November following the end of financial year to which such invoice or debit note pertains or furnishing of the relevant annual return, whichever is earlier.”</a:t>
            </a:r>
          </a:p>
          <a:p>
            <a:pPr algn="r">
              <a:lnSpc>
                <a:spcPct val="120000"/>
              </a:lnSpc>
            </a:pPr>
            <a:r>
              <a:rPr lang="en-US" sz="2400" b="1" i="1" dirty="0">
                <a:solidFill>
                  <a:srgbClr val="6A6A6A"/>
                </a:solidFill>
                <a:latin typeface="Roboto" panose="02000000000000000000" pitchFamily="2" charset="0"/>
                <a:ea typeface="Roboto" panose="02000000000000000000" pitchFamily="2" charset="0"/>
              </a:rPr>
              <a:t>-Section 16(4) CGST Act, 2017</a:t>
            </a:r>
          </a:p>
          <a:p>
            <a:pPr marR="0" lvl="0" algn="just" rtl="0">
              <a:lnSpc>
                <a:spcPct val="120000"/>
              </a:lnSpc>
              <a:spcBef>
                <a:spcPts val="0"/>
              </a:spcBef>
              <a:spcAft>
                <a:spcPts val="0"/>
              </a:spcAft>
            </a:pPr>
            <a:endParaRPr lang="en-US" sz="2400" i="1"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ITC on invoices which pertains to a particular financial year can only be availed before:</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t>
            </a:r>
            <a:r>
              <a:rPr lang="en-US" sz="2400" dirty="0" err="1">
                <a:solidFill>
                  <a:srgbClr val="6A6A6A"/>
                </a:solidFill>
                <a:latin typeface="Roboto" panose="02000000000000000000" pitchFamily="2" charset="0"/>
                <a:ea typeface="Roboto" panose="02000000000000000000" pitchFamily="2" charset="0"/>
              </a:rPr>
              <a:t>i</a:t>
            </a:r>
            <a:r>
              <a:rPr lang="en-US" sz="2400" dirty="0">
                <a:solidFill>
                  <a:srgbClr val="6A6A6A"/>
                </a:solidFill>
                <a:latin typeface="Roboto" panose="02000000000000000000" pitchFamily="2" charset="0"/>
                <a:ea typeface="Roboto" panose="02000000000000000000" pitchFamily="2" charset="0"/>
              </a:rPr>
              <a:t>) 30</a:t>
            </a:r>
            <a:r>
              <a:rPr lang="en-US" sz="2400" baseline="30000" dirty="0">
                <a:solidFill>
                  <a:srgbClr val="6A6A6A"/>
                </a:solidFill>
                <a:latin typeface="Roboto" panose="02000000000000000000" pitchFamily="2" charset="0"/>
                <a:ea typeface="Roboto" panose="02000000000000000000" pitchFamily="2" charset="0"/>
              </a:rPr>
              <a:t>th</a:t>
            </a:r>
            <a:r>
              <a:rPr lang="en-US" sz="2400" dirty="0">
                <a:solidFill>
                  <a:srgbClr val="6A6A6A"/>
                </a:solidFill>
                <a:latin typeface="Roboto" panose="02000000000000000000" pitchFamily="2" charset="0"/>
                <a:ea typeface="Roboto" panose="02000000000000000000" pitchFamily="2" charset="0"/>
              </a:rPr>
              <a:t> November following financial year or</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(ii) Filing of Annual Return (GSTR-9); whichever is earlier.</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423347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60649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Apportionment of Input Tax Credit</a:t>
            </a:r>
            <a:endParaRPr lang="en-US" sz="3600" b="1" i="0" dirty="0">
              <a:effectLst/>
              <a:latin typeface="Faustina"/>
            </a:endParaRPr>
          </a:p>
        </p:txBody>
      </p:sp>
      <p:sp>
        <p:nvSpPr>
          <p:cNvPr id="147" name="Google Shape;147;p17"/>
          <p:cNvSpPr/>
          <p:nvPr/>
        </p:nvSpPr>
        <p:spPr>
          <a:xfrm flipV="1">
            <a:off x="838196" y="1264487"/>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6" y="1477634"/>
            <a:ext cx="11827934" cy="6740266"/>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T</a:t>
            </a:r>
            <a:r>
              <a:rPr lang="en-US" sz="2400" i="0" dirty="0">
                <a:solidFill>
                  <a:srgbClr val="6A6A6A"/>
                </a:solidFill>
                <a:effectLst/>
                <a:latin typeface="Roboto" panose="02000000000000000000" pitchFamily="2" charset="0"/>
                <a:ea typeface="Roboto" panose="02000000000000000000" pitchFamily="2" charset="0"/>
              </a:rPr>
              <a:t>he apportionment of ITC, the provisions are contained in section 17 of CGST Act, 2017, which are as follows:</a:t>
            </a:r>
          </a:p>
          <a:p>
            <a:pPr marR="0" lvl="0" algn="just" rtl="0">
              <a:lnSpc>
                <a:spcPct val="120000"/>
              </a:lnSpc>
              <a:spcBef>
                <a:spcPts val="0"/>
              </a:spcBef>
              <a:spcAft>
                <a:spcPts val="0"/>
              </a:spcAft>
            </a:pPr>
            <a:endParaRPr lang="en-US" sz="2400" i="0" dirty="0">
              <a:solidFill>
                <a:srgbClr val="6A6A6A"/>
              </a:solidFill>
              <a:effectLst/>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a:t>
            </a:r>
            <a:r>
              <a:rPr lang="en-US" sz="2400" dirty="0">
                <a:solidFill>
                  <a:srgbClr val="6A6A6A"/>
                </a:solidFill>
                <a:latin typeface="Roboto" panose="02000000000000000000" pitchFamily="2" charset="0"/>
                <a:ea typeface="Roboto" panose="02000000000000000000" pitchFamily="2" charset="0"/>
              </a:rPr>
              <a:t>1) </a:t>
            </a:r>
            <a:r>
              <a:rPr lang="en-US" sz="2400" i="0" dirty="0">
                <a:solidFill>
                  <a:srgbClr val="6A6A6A"/>
                </a:solidFill>
                <a:effectLst/>
                <a:latin typeface="Roboto" panose="02000000000000000000" pitchFamily="2" charset="0"/>
                <a:ea typeface="Roboto" panose="02000000000000000000" pitchFamily="2" charset="0"/>
              </a:rPr>
              <a:t>Where goods or services are used partly for business purposes and partly for     </a:t>
            </a:r>
            <a:r>
              <a:rPr lang="en-US" sz="2400" dirty="0">
                <a:solidFill>
                  <a:srgbClr val="6A6A6A"/>
                </a:solidFill>
                <a:latin typeface="Roboto" panose="02000000000000000000" pitchFamily="2" charset="0"/>
                <a:ea typeface="Roboto" panose="02000000000000000000" pitchFamily="2" charset="0"/>
              </a:rPr>
              <a:t>   </a:t>
            </a:r>
            <a:r>
              <a:rPr lang="en-US" sz="2400" i="0" dirty="0">
                <a:solidFill>
                  <a:srgbClr val="6A6A6A"/>
                </a:solidFill>
                <a:effectLst/>
                <a:latin typeface="Roboto" panose="02000000000000000000" pitchFamily="2" charset="0"/>
                <a:ea typeface="Roboto" panose="02000000000000000000" pitchFamily="2" charset="0"/>
              </a:rPr>
              <a:t>other purposes [Section 17(1)].</a:t>
            </a:r>
          </a:p>
          <a:p>
            <a:pPr marL="457200" marR="0" lvl="0" indent="-457200" algn="just" rtl="0">
              <a:lnSpc>
                <a:spcPct val="120000"/>
              </a:lnSpc>
              <a:spcBef>
                <a:spcPts val="0"/>
              </a:spcBef>
              <a:spcAft>
                <a:spcPts val="0"/>
              </a:spcAft>
              <a:buAutoNum type="arabicParenBoth"/>
            </a:pPr>
            <a:endParaRPr lang="en-US" sz="2400" i="0" dirty="0">
              <a:solidFill>
                <a:srgbClr val="6A6A6A"/>
              </a:solidFill>
              <a:effectLst/>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i="0" dirty="0">
                <a:solidFill>
                  <a:srgbClr val="6A6A6A"/>
                </a:solidFill>
                <a:effectLst/>
                <a:latin typeface="Roboto" panose="02000000000000000000" pitchFamily="2" charset="0"/>
                <a:ea typeface="Roboto" panose="02000000000000000000" pitchFamily="2" charset="0"/>
              </a:rPr>
              <a:t>(2) Where goods or services are used partly for effecting taxable supply including                zero rated supply and partly for exempted supply [Section 17(2)].</a:t>
            </a:r>
          </a:p>
          <a:p>
            <a:pPr marR="0" lvl="0" algn="just" rtl="0">
              <a:lnSpc>
                <a:spcPct val="120000"/>
              </a:lnSpc>
              <a:spcBef>
                <a:spcPts val="0"/>
              </a:spcBef>
              <a:spcAft>
                <a:spcPts val="0"/>
              </a:spcAft>
            </a:pPr>
            <a:endParaRPr lang="en-US" sz="2400" i="0" dirty="0">
              <a:solidFill>
                <a:srgbClr val="6A6A6A"/>
              </a:solidFill>
              <a:effectLst/>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(3) Items included in exempted supplies [Section 17(3).</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(4) Optional method for Banks for taking ITC [Section 17(4)].</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(5) Blocked Credits [Section 17(5)].</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93037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Apportionment of Input Tax Credit</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3637879"/>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(1)Where goods or services are used partly for business purposes and partly for other purposes [Section 17(1)]:</a:t>
            </a:r>
          </a:p>
          <a:p>
            <a:pPr marR="0" lvl="0" algn="just" rtl="0">
              <a:lnSpc>
                <a:spcPct val="120000"/>
              </a:lnSpc>
              <a:spcBef>
                <a:spcPts val="0"/>
              </a:spcBef>
              <a:spcAft>
                <a:spcPts val="0"/>
              </a:spcAft>
            </a:pPr>
            <a:endParaRPr lang="en-US" sz="2400" b="1"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 ITC shall be allowed in respect of ITC which is only used or intended to be used for the furtherance of business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(b) ITC will not be allowed which are partly used for other purposes such as personal use.</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47549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735189"/>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Apportionment of Input Tax Credit</a:t>
            </a:r>
            <a:endParaRPr lang="en-US" sz="3600" b="1" i="0" dirty="0">
              <a:effectLst/>
              <a:latin typeface="Faustina"/>
            </a:endParaRPr>
          </a:p>
        </p:txBody>
      </p:sp>
      <p:sp>
        <p:nvSpPr>
          <p:cNvPr id="147" name="Google Shape;147;p17"/>
          <p:cNvSpPr/>
          <p:nvPr/>
        </p:nvSpPr>
        <p:spPr>
          <a:xfrm flipV="1">
            <a:off x="838199" y="1393180"/>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1716814"/>
            <a:ext cx="11827934" cy="5853870"/>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(2) Where goods or services are used partly for effecting taxable supply including zero rated supply and partly for exempted supply [Section 17(2)]:</a:t>
            </a:r>
          </a:p>
          <a:p>
            <a:pPr marR="0" lvl="0" algn="just" rtl="0">
              <a:lnSpc>
                <a:spcPct val="120000"/>
              </a:lnSpc>
              <a:spcBef>
                <a:spcPts val="0"/>
              </a:spcBef>
              <a:spcAft>
                <a:spcPts val="0"/>
              </a:spcAft>
            </a:pPr>
            <a:endParaRPr lang="en-US" sz="2400" b="1"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When the goods are used for business purposes, they may either be used in effecting the following supplies:</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(1) Taxable supplies, which includes zero-rated supplies or</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(2) Exempted supplies (either under this Act or under IGST Act) or</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(3) Partly taxable and partly exempted supplies.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ITC shall be allowed:</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 Directly attributable to taxable supplies</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(b) Proportionate ITC to the extent of taxable supplies where ITC is used partly taxable and partly exempted supplies.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83858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95" name="Google Shape;95;p14" descr="D:\Anuradha 2018\2021\Verendra Kalra &amp; Co\Presentation Slides\JPG\Presentation Slides-01.jpg"/>
          <p:cNvPicPr preferRelativeResize="0"/>
          <p:nvPr/>
        </p:nvPicPr>
        <p:blipFill rotWithShape="1">
          <a:blip r:embed="rId3">
            <a:alphaModFix/>
          </a:blip>
          <a:srcRect/>
          <a:stretch/>
        </p:blipFill>
        <p:spPr>
          <a:xfrm>
            <a:off x="0" y="-11700"/>
            <a:ext cx="14630399" cy="8229600"/>
          </a:xfrm>
          <a:prstGeom prst="rect">
            <a:avLst/>
          </a:prstGeom>
          <a:noFill/>
          <a:ln>
            <a:noFill/>
          </a:ln>
        </p:spPr>
      </p:pic>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710607" y="1076156"/>
            <a:ext cx="573322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Topic Description</a:t>
            </a:r>
            <a:endParaRPr sz="4000" b="1" dirty="0">
              <a:solidFill>
                <a:srgbClr val="585852"/>
              </a:solidFill>
              <a:latin typeface="Roboto"/>
              <a:ea typeface="Roboto"/>
              <a:cs typeface="Roboto"/>
              <a:sym typeface="Roboto"/>
            </a:endParaRPr>
          </a:p>
        </p:txBody>
      </p:sp>
      <p:sp>
        <p:nvSpPr>
          <p:cNvPr id="3" name="Google Shape;97;p14">
            <a:extLst>
              <a:ext uri="{FF2B5EF4-FFF2-40B4-BE49-F238E27FC236}">
                <a16:creationId xmlns:a16="http://schemas.microsoft.com/office/drawing/2014/main" id="{1CF3476D-66EC-BBFB-0F73-2A166602AE16}"/>
              </a:ext>
            </a:extLst>
          </p:cNvPr>
          <p:cNvSpPr/>
          <p:nvPr/>
        </p:nvSpPr>
        <p:spPr>
          <a:xfrm>
            <a:off x="868546" y="1795702"/>
            <a:ext cx="4015425" cy="53258"/>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4" name="Google Shape;96;p14">
            <a:extLst>
              <a:ext uri="{FF2B5EF4-FFF2-40B4-BE49-F238E27FC236}">
                <a16:creationId xmlns:a16="http://schemas.microsoft.com/office/drawing/2014/main" id="{5E75815D-0FA8-56E3-13A8-A93811C3D8B9}"/>
              </a:ext>
            </a:extLst>
          </p:cNvPr>
          <p:cNvSpPr txBox="1"/>
          <p:nvPr/>
        </p:nvSpPr>
        <p:spPr>
          <a:xfrm>
            <a:off x="710607" y="2229316"/>
            <a:ext cx="4015425" cy="2308284"/>
          </a:xfrm>
          <a:prstGeom prst="rect">
            <a:avLst/>
          </a:prstGeom>
          <a:noFill/>
          <a:ln>
            <a:noFill/>
          </a:ln>
        </p:spPr>
        <p:txBody>
          <a:bodyPr spcFirstLastPara="1" wrap="square" lIns="91425" tIns="45700" rIns="91425" bIns="45700" anchor="t" anchorCtr="0">
            <a:spAutoFit/>
          </a:bodyPr>
          <a:lstStyle/>
          <a:p>
            <a:r>
              <a:rPr lang="en-US" sz="3600" dirty="0">
                <a:latin typeface="Roboto" panose="02000000000000000000" pitchFamily="2" charset="0"/>
                <a:ea typeface="Roboto" panose="02000000000000000000" pitchFamily="2" charset="0"/>
                <a:cs typeface="Roboto" panose="02000000000000000000" pitchFamily="2" charset="0"/>
              </a:rPr>
              <a:t>Eligibility for availing Input Tax Credit(ITC)</a:t>
            </a:r>
          </a:p>
          <a:p>
            <a:r>
              <a:rPr lang="en-US" sz="3600" dirty="0">
                <a:latin typeface="Roboto" panose="02000000000000000000" pitchFamily="2" charset="0"/>
                <a:ea typeface="Roboto" panose="02000000000000000000" pitchFamily="2" charset="0"/>
                <a:cs typeface="Roboto" panose="02000000000000000000" pitchFamily="2" charset="0"/>
              </a:rPr>
              <a:t>under GST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Apportionment of Input Tax Credit</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4967473"/>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 </a:t>
            </a:r>
            <a:r>
              <a:rPr lang="en-US" sz="2400" b="1" dirty="0">
                <a:solidFill>
                  <a:srgbClr val="6A6A6A"/>
                </a:solidFill>
                <a:latin typeface="Roboto" panose="02000000000000000000" pitchFamily="2" charset="0"/>
                <a:ea typeface="Roboto" panose="02000000000000000000" pitchFamily="2" charset="0"/>
              </a:rPr>
              <a:t>Items included in exempted supplies [Section 17(3)</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 Such supplies as may be prescribed as exempted supplies.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(b) Supplies on which the recipient is liable to pay tax on reverse charge mechanism.</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(c) Transactions in Securities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(d) Sale of Land.</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(e) Sale of Completed building</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52104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963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658993"/>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Section 17(2) read with Rule 42 &amp; 43-Reversal of ITC</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6297068"/>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Rule 42: </a:t>
            </a:r>
            <a:r>
              <a:rPr lang="en-US" sz="2400" dirty="0">
                <a:solidFill>
                  <a:srgbClr val="6A6A6A"/>
                </a:solidFill>
                <a:latin typeface="Roboto" panose="02000000000000000000" pitchFamily="2" charset="0"/>
                <a:ea typeface="Roboto" panose="02000000000000000000" pitchFamily="2" charset="0"/>
              </a:rPr>
              <a:t>Determining common credit of ITC on Inputs and services.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Formula for determining reversal of proportionate ITC used both taxable as well as</a:t>
            </a:r>
          </a:p>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non-taxable purposes:</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T: Total Eligible Credit</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The total ITC on inputs and input services</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Less: Amount of ITC on used for Personal Use</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Less: Amount of ITC used for exclusively for effecting exempt supplies</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Less: Amount of ITC which is not available (Block Credit)</a:t>
            </a:r>
          </a:p>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S- Specific Credit</a:t>
            </a:r>
          </a:p>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C- Common Credit= (T) Total Eligible Credit-S(Specific Credit)</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60135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Rule 42 &amp; 43-Reversal of ITC</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4524275"/>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Reversal of ITC (R1)is the ITC attributable towards exempt supplies from Common ITC</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Formula- </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Total Exempt Supplies   </a:t>
            </a:r>
            <a:r>
              <a:rPr lang="en-US" sz="2400" dirty="0">
                <a:latin typeface="Roboto" panose="02000000000000000000" pitchFamily="2" charset="0"/>
                <a:ea typeface="Roboto" panose="02000000000000000000" pitchFamily="2" charset="0"/>
              </a:rPr>
              <a:t>X  </a:t>
            </a:r>
            <a:r>
              <a:rPr lang="en-US" sz="2400" dirty="0">
                <a:solidFill>
                  <a:srgbClr val="6A6A6A"/>
                </a:solidFill>
                <a:latin typeface="Roboto" panose="02000000000000000000" pitchFamily="2" charset="0"/>
                <a:ea typeface="Roboto" panose="02000000000000000000" pitchFamily="2" charset="0"/>
              </a:rPr>
              <a:t>Common ITC</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lvl="2" algn="just">
              <a:lnSpc>
                <a:spcPct val="120000"/>
              </a:lnSpc>
            </a:pPr>
            <a:r>
              <a:rPr lang="en-US" sz="2400" dirty="0">
                <a:solidFill>
                  <a:srgbClr val="6A6A6A"/>
                </a:solidFill>
                <a:latin typeface="Roboto" panose="02000000000000000000" pitchFamily="2" charset="0"/>
                <a:ea typeface="Roboto" panose="02000000000000000000" pitchFamily="2" charset="0"/>
              </a:rPr>
              <a:t>                         Total Turnover</a:t>
            </a:r>
          </a:p>
          <a:p>
            <a:pPr lvl="2" algn="just">
              <a:lnSpc>
                <a:spcPct val="120000"/>
              </a:lnSpc>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cxnSp>
        <p:nvCxnSpPr>
          <p:cNvPr id="3" name="Straight Connector 2">
            <a:extLst>
              <a:ext uri="{FF2B5EF4-FFF2-40B4-BE49-F238E27FC236}">
                <a16:creationId xmlns:a16="http://schemas.microsoft.com/office/drawing/2014/main" id="{B8E7A1CB-899D-26B7-6358-89F31A02B8DB}"/>
              </a:ext>
            </a:extLst>
          </p:cNvPr>
          <p:cNvCxnSpPr>
            <a:cxnSpLocks/>
          </p:cNvCxnSpPr>
          <p:nvPr/>
        </p:nvCxnSpPr>
        <p:spPr>
          <a:xfrm>
            <a:off x="933101" y="4957482"/>
            <a:ext cx="547793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5991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Rule 42 &amp; 43-Reversal of ITC</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5410672"/>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Case Study of Rule 42 Reversal</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Consider the following situation for the month of January 2024 relating to supplies</a:t>
            </a: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made in Uttarakhand :</a:t>
            </a: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Total ITC available 15,00,000/-</a:t>
            </a: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ITC on inputs attributable to supply used for personal – 7500</a:t>
            </a: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ITC on inputs to be used exclusively for making exempt supply – 15,000</a:t>
            </a: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Blocked credits under Section 17(5) - 77,500</a:t>
            </a: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ITC on inputs used exclusively for making taxable supplies – 2,50,000</a:t>
            </a: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The aggregate value of exempt supplies made in January’2024 (E) – 3,00,000</a:t>
            </a:r>
          </a:p>
          <a:p>
            <a:pPr marL="342900" marR="0" lvl="0" indent="-342900" algn="just" rtl="0">
              <a:lnSpc>
                <a:spcPct val="120000"/>
              </a:lnSpc>
              <a:spcBef>
                <a:spcPts val="0"/>
              </a:spcBef>
              <a:spcAft>
                <a:spcPts val="0"/>
              </a:spcAft>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Total turnover in Uttarakhand - 30,00,000</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21338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2963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Rule 42 &amp; 43-Reversal of ITC</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101" y="2026769"/>
            <a:ext cx="11827934" cy="1865086"/>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Solution of Rule 42 Reversal</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6" name="Table 6">
            <a:extLst>
              <a:ext uri="{FF2B5EF4-FFF2-40B4-BE49-F238E27FC236}">
                <a16:creationId xmlns:a16="http://schemas.microsoft.com/office/drawing/2014/main" id="{1366BBB3-DEF0-4E82-1F65-025ED772C9C2}"/>
              </a:ext>
            </a:extLst>
          </p:cNvPr>
          <p:cNvGraphicFramePr>
            <a:graphicFrameLocks noGrp="1"/>
          </p:cNvGraphicFramePr>
          <p:nvPr>
            <p:extLst>
              <p:ext uri="{D42A27DB-BD31-4B8C-83A1-F6EECF244321}">
                <p14:modId xmlns:p14="http://schemas.microsoft.com/office/powerpoint/2010/main" val="2676436554"/>
              </p:ext>
            </p:extLst>
          </p:nvPr>
        </p:nvGraphicFramePr>
        <p:xfrm>
          <a:off x="933098" y="2489200"/>
          <a:ext cx="11312690" cy="5359401"/>
        </p:xfrm>
        <a:graphic>
          <a:graphicData uri="http://schemas.openxmlformats.org/drawingml/2006/table">
            <a:tbl>
              <a:tblPr bandRow="1">
                <a:tableStyleId>{F5AB1C69-6EDB-4FF4-983F-18BD219EF322}</a:tableStyleId>
              </a:tblPr>
              <a:tblGrid>
                <a:gridCol w="7579023">
                  <a:extLst>
                    <a:ext uri="{9D8B030D-6E8A-4147-A177-3AD203B41FA5}">
                      <a16:colId xmlns:a16="http://schemas.microsoft.com/office/drawing/2014/main" val="1726484593"/>
                    </a:ext>
                  </a:extLst>
                </a:gridCol>
                <a:gridCol w="3733667">
                  <a:extLst>
                    <a:ext uri="{9D8B030D-6E8A-4147-A177-3AD203B41FA5}">
                      <a16:colId xmlns:a16="http://schemas.microsoft.com/office/drawing/2014/main" val="482044935"/>
                    </a:ext>
                  </a:extLst>
                </a:gridCol>
              </a:tblGrid>
              <a:tr h="430403">
                <a:tc>
                  <a:txBody>
                    <a:bodyPr/>
                    <a:lstStyle/>
                    <a:p>
                      <a:r>
                        <a:rPr lang="en-US" sz="1800" b="1" dirty="0">
                          <a:latin typeface="Roboto" panose="02000000000000000000" pitchFamily="2" charset="0"/>
                          <a:ea typeface="Roboto" panose="02000000000000000000" pitchFamily="2" charset="0"/>
                        </a:rPr>
                        <a:t>The total ITC on inputs and input services</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15,00,000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4184533252"/>
                  </a:ext>
                </a:extLst>
              </a:tr>
              <a:tr h="430403">
                <a:tc>
                  <a:txBody>
                    <a:bodyPr/>
                    <a:lstStyle/>
                    <a:p>
                      <a:r>
                        <a:rPr lang="en-US" sz="1800" b="1" dirty="0">
                          <a:latin typeface="Roboto" panose="02000000000000000000" pitchFamily="2" charset="0"/>
                          <a:ea typeface="Roboto" panose="02000000000000000000" pitchFamily="2" charset="0"/>
                        </a:rPr>
                        <a:t>Less: Amt of ITC on used for Personal Use</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7,500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3044940356"/>
                  </a:ext>
                </a:extLst>
              </a:tr>
              <a:tr h="742887">
                <a:tc>
                  <a:txBody>
                    <a:bodyPr/>
                    <a:lstStyle/>
                    <a:p>
                      <a:r>
                        <a:rPr lang="en-US" sz="1800" b="1" dirty="0">
                          <a:latin typeface="Roboto" panose="02000000000000000000" pitchFamily="2" charset="0"/>
                          <a:ea typeface="Roboto" panose="02000000000000000000" pitchFamily="2" charset="0"/>
                        </a:rPr>
                        <a:t>Less :Amt of ITC used for exclusively for effecting exempt supplies</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15,000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2521296260"/>
                  </a:ext>
                </a:extLst>
              </a:tr>
              <a:tr h="430403">
                <a:tc>
                  <a:txBody>
                    <a:bodyPr/>
                    <a:lstStyle/>
                    <a:p>
                      <a:r>
                        <a:rPr lang="en-US" sz="1800" b="1" dirty="0">
                          <a:latin typeface="Roboto" panose="02000000000000000000" pitchFamily="2" charset="0"/>
                          <a:ea typeface="Roboto" panose="02000000000000000000" pitchFamily="2" charset="0"/>
                        </a:rPr>
                        <a:t>Less: Amt of ITC which is not available (Block Credit)</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77,500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478989172"/>
                  </a:ext>
                </a:extLst>
              </a:tr>
              <a:tr h="430403">
                <a:tc>
                  <a:txBody>
                    <a:bodyPr/>
                    <a:lstStyle/>
                    <a:p>
                      <a:r>
                        <a:rPr lang="en-US" sz="1800" b="1" dirty="0">
                          <a:latin typeface="Roboto" panose="02000000000000000000" pitchFamily="2" charset="0"/>
                          <a:ea typeface="Roboto" panose="02000000000000000000" pitchFamily="2" charset="0"/>
                        </a:rPr>
                        <a:t>Total Eligible Credit (T)</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14,00,000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1295482910"/>
                  </a:ext>
                </a:extLst>
              </a:tr>
              <a:tr h="430403">
                <a:tc>
                  <a:txBody>
                    <a:bodyPr/>
                    <a:lstStyle/>
                    <a:p>
                      <a:r>
                        <a:rPr lang="en-US" sz="1800" b="1" dirty="0">
                          <a:latin typeface="Roboto" panose="02000000000000000000" pitchFamily="2" charset="0"/>
                          <a:ea typeface="Roboto" panose="02000000000000000000" pitchFamily="2" charset="0"/>
                        </a:rPr>
                        <a:t>Less: Specific Credit (S)</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2,50,000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3950854616"/>
                  </a:ext>
                </a:extLst>
              </a:tr>
              <a:tr h="430403">
                <a:tc>
                  <a:txBody>
                    <a:bodyPr/>
                    <a:lstStyle/>
                    <a:p>
                      <a:r>
                        <a:rPr lang="en-US" sz="1800" b="1" dirty="0">
                          <a:latin typeface="Roboto" panose="02000000000000000000" pitchFamily="2" charset="0"/>
                          <a:ea typeface="Roboto" panose="02000000000000000000" pitchFamily="2" charset="0"/>
                        </a:rPr>
                        <a:t>Common Credit (T-S)</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11,50,000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3898988573"/>
                  </a:ext>
                </a:extLst>
              </a:tr>
              <a:tr h="430403">
                <a:tc>
                  <a:txBody>
                    <a:bodyPr/>
                    <a:lstStyle/>
                    <a:p>
                      <a:r>
                        <a:rPr lang="en-US" sz="1800" b="1" dirty="0">
                          <a:latin typeface="Roboto" panose="02000000000000000000" pitchFamily="2" charset="0"/>
                          <a:ea typeface="Roboto" panose="02000000000000000000" pitchFamily="2" charset="0"/>
                        </a:rPr>
                        <a:t>Total Exempt Supplies</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3,00,000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537134869"/>
                  </a:ext>
                </a:extLst>
              </a:tr>
              <a:tr h="430403">
                <a:tc>
                  <a:txBody>
                    <a:bodyPr/>
                    <a:lstStyle/>
                    <a:p>
                      <a:r>
                        <a:rPr lang="en-US" sz="1800" b="1" dirty="0">
                          <a:latin typeface="Roboto" panose="02000000000000000000" pitchFamily="2" charset="0"/>
                          <a:ea typeface="Roboto" panose="02000000000000000000" pitchFamily="2" charset="0"/>
                        </a:rPr>
                        <a:t>Total Supplies</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30,00,000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1621412625"/>
                  </a:ext>
                </a:extLst>
              </a:tr>
              <a:tr h="430403">
                <a:tc>
                  <a:txBody>
                    <a:bodyPr/>
                    <a:lstStyle/>
                    <a:p>
                      <a:r>
                        <a:rPr lang="en-US" sz="1800" b="1" dirty="0">
                          <a:latin typeface="Roboto" panose="02000000000000000000" pitchFamily="2" charset="0"/>
                          <a:ea typeface="Roboto" panose="02000000000000000000" pitchFamily="2" charset="0"/>
                        </a:rPr>
                        <a:t>Reversal of Credit (R1)</a:t>
                      </a:r>
                    </a:p>
                  </a:txBody>
                  <a:tcPr/>
                </a:tc>
                <a:tc>
                  <a:txBody>
                    <a:bodyPr/>
                    <a:lstStyle/>
                    <a:p>
                      <a:pPr algn="ctr" fontAlgn="b"/>
                      <a:r>
                        <a:rPr lang="en-US" sz="1800" b="1" u="none" strike="noStrike" dirty="0">
                          <a:solidFill>
                            <a:srgbClr val="000000"/>
                          </a:solidFill>
                          <a:effectLst/>
                          <a:latin typeface="Roboto" panose="02000000000000000000" pitchFamily="2" charset="0"/>
                          <a:ea typeface="Roboto" panose="02000000000000000000" pitchFamily="2" charset="0"/>
                        </a:rPr>
                        <a:t> </a:t>
                      </a:r>
                      <a:endParaRPr lang="en-US" sz="1800" b="1"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2250507323"/>
                  </a:ext>
                </a:extLst>
              </a:tr>
              <a:tr h="742887">
                <a:tc>
                  <a:txBody>
                    <a:bodyPr/>
                    <a:lstStyle/>
                    <a:p>
                      <a:r>
                        <a:rPr lang="en-US" sz="1800" b="1" dirty="0">
                          <a:latin typeface="Roboto" panose="02000000000000000000" pitchFamily="2" charset="0"/>
                          <a:ea typeface="Roboto" panose="02000000000000000000" pitchFamily="2" charset="0"/>
                        </a:rPr>
                        <a:t>Total Exempt Supplies/Total Turnover X Common ITC(300000/3000000 X 1150000)</a:t>
                      </a:r>
                    </a:p>
                  </a:txBody>
                  <a:tcPr/>
                </a:tc>
                <a:tc>
                  <a:txBody>
                    <a:bodyPr/>
                    <a:lstStyle/>
                    <a:p>
                      <a:pPr algn="r" fontAlgn="b"/>
                      <a:r>
                        <a:rPr lang="en-US" sz="1800" b="0" u="none" strike="noStrike" dirty="0">
                          <a:solidFill>
                            <a:srgbClr val="000000"/>
                          </a:solidFill>
                          <a:effectLst/>
                          <a:latin typeface="Roboto" panose="02000000000000000000" pitchFamily="2" charset="0"/>
                          <a:ea typeface="Roboto" panose="02000000000000000000" pitchFamily="2" charset="0"/>
                        </a:rPr>
                        <a:t>1,15,000</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9525" marR="9525" marT="9525" marB="0" anchor="b"/>
                </a:tc>
                <a:extLst>
                  <a:ext uri="{0D108BD9-81ED-4DB2-BD59-A6C34878D82A}">
                    <a16:rowId xmlns:a16="http://schemas.microsoft.com/office/drawing/2014/main" val="3215016889"/>
                  </a:ext>
                </a:extLst>
              </a:tr>
            </a:tbl>
          </a:graphicData>
        </a:graphic>
      </p:graphicFrame>
    </p:spTree>
    <p:extLst>
      <p:ext uri="{BB962C8B-B14F-4D97-AF65-F5344CB8AC3E}">
        <p14:creationId xmlns:p14="http://schemas.microsoft.com/office/powerpoint/2010/main" val="243683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690240"/>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Rule 42 &amp; 43-Reversal of ITC</a:t>
            </a:r>
            <a:endParaRPr lang="en-US" sz="3600" b="1" i="0" dirty="0">
              <a:effectLst/>
              <a:latin typeface="Faustina"/>
            </a:endParaRPr>
          </a:p>
        </p:txBody>
      </p:sp>
      <p:sp>
        <p:nvSpPr>
          <p:cNvPr id="147" name="Google Shape;147;p17"/>
          <p:cNvSpPr/>
          <p:nvPr/>
        </p:nvSpPr>
        <p:spPr>
          <a:xfrm flipV="1">
            <a:off x="933098" y="130251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098" y="1378608"/>
            <a:ext cx="11827934" cy="7183465"/>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Rule 43 – Reversal of ITC on Capital Goods</a:t>
            </a:r>
          </a:p>
          <a:p>
            <a:pPr marR="0" lvl="0" algn="just" rtl="0">
              <a:lnSpc>
                <a:spcPct val="120000"/>
              </a:lnSpc>
              <a:spcBef>
                <a:spcPts val="0"/>
              </a:spcBef>
              <a:spcAft>
                <a:spcPts val="0"/>
              </a:spcAft>
            </a:pPr>
            <a:endParaRPr lang="en-US" sz="2400" b="1"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1. ITC not eligible on Capital Goods used exclusively for exempted supply</a:t>
            </a:r>
            <a:r>
              <a:rPr lang="en-US" sz="2400" u="sng" dirty="0">
                <a:solidFill>
                  <a:srgbClr val="6A6A6A"/>
                </a:solidFill>
                <a:latin typeface="Roboto" panose="02000000000000000000" pitchFamily="2" charset="0"/>
                <a:ea typeface="Roboto" panose="02000000000000000000" pitchFamily="2" charset="0"/>
              </a:rPr>
              <a:t>.</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2. ITC on Capital Goods used exclusively for Taxable supplies is eligible.</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3. </a:t>
            </a:r>
            <a:r>
              <a:rPr lang="en-US" sz="2400" b="1" dirty="0">
                <a:solidFill>
                  <a:srgbClr val="6A6A6A"/>
                </a:solidFill>
                <a:latin typeface="Roboto" panose="02000000000000000000" pitchFamily="2" charset="0"/>
                <a:ea typeface="Roboto" panose="02000000000000000000" pitchFamily="2" charset="0"/>
              </a:rPr>
              <a:t>Common Capital Goods </a:t>
            </a:r>
            <a:r>
              <a:rPr lang="en-US" sz="2400" dirty="0">
                <a:solidFill>
                  <a:srgbClr val="6A6A6A"/>
                </a:solidFill>
                <a:latin typeface="Roboto" panose="02000000000000000000" pitchFamily="2" charset="0"/>
                <a:ea typeface="Roboto" panose="02000000000000000000" pitchFamily="2" charset="0"/>
              </a:rPr>
              <a:t>– ITC proportionately allowed only on taxable supply.</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Useful life of Capital Goods to be consider 5 years i.e. 60 months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Monthly proportionate Common ITC = Common ITC / 60</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Eligible ITC on Common Capital Goods= </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Exempt turnover / Total turnover X Monthly proportionate Common ITC </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80905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2963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762000"/>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Rule 42 &amp; 43-Reversal of ITC</a:t>
            </a:r>
            <a:endParaRPr lang="en-US" sz="3600" b="1" i="0" dirty="0">
              <a:effectLst/>
              <a:latin typeface="Faustina"/>
            </a:endParaRPr>
          </a:p>
        </p:txBody>
      </p:sp>
      <p:sp>
        <p:nvSpPr>
          <p:cNvPr id="147" name="Google Shape;147;p17"/>
          <p:cNvSpPr/>
          <p:nvPr/>
        </p:nvSpPr>
        <p:spPr>
          <a:xfrm flipV="1">
            <a:off x="933098" y="1377386"/>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3098" y="1452736"/>
            <a:ext cx="11827934" cy="3194680"/>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 4. </a:t>
            </a:r>
            <a:r>
              <a:rPr lang="en-US" sz="2400" b="1" u="sng" dirty="0">
                <a:solidFill>
                  <a:srgbClr val="6A6A6A"/>
                </a:solidFill>
                <a:latin typeface="Roboto" panose="02000000000000000000" pitchFamily="2" charset="0"/>
                <a:ea typeface="Roboto" panose="02000000000000000000" pitchFamily="2" charset="0"/>
              </a:rPr>
              <a:t>For Real Estate (building construction) services</a:t>
            </a:r>
            <a:r>
              <a:rPr lang="en-US" sz="2400" dirty="0">
                <a:solidFill>
                  <a:srgbClr val="6A6A6A"/>
                </a:solidFill>
                <a:latin typeface="Roboto" panose="02000000000000000000" pitchFamily="2" charset="0"/>
                <a:ea typeface="Roboto" panose="02000000000000000000" pitchFamily="2" charset="0"/>
              </a:rPr>
              <a:t>, the ratio between exempt supplies and taxable supplies will be calculated on a project basis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-Exempt supplies = aggregate carpet area of exempt construction project or</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apartments sold after completion.</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-Total supplies stands for aggregate carpet area of the apartments in the project.</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90450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Apportionment of Input Tax Credit</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5410672"/>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The provision of Section 17(4) read with Rule 38 are as follow</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ITC shall be allowed to a Banking company or a financial institution including a NBFC engaged in supplying of services by way of accepting deposit , extending loans and advances in following manner:</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 proportionately in accordance with the provision of Section 17(2); or</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(b) avail every month an amount equal to 50% of the eligible ITC </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The option once exercised shall not be withdrawn during the remaining part of the Financial Year</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(c) The restriction of 50% ITC would not be applicable on tax paid on supplies made by one registered person to another registered person having same PAN ( E.g. - Branches of bank in different states)</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407681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Blocked Input Tax Credit</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4967473"/>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Blocked Credits i.e. Ineligible Inputs/Capital Goods/Services for ITC [Section 17(5)] </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The section 17(5) of CGST Act, 2017 - ITC is not available, irrespective of their use in business. These are termed as Blocked Credits.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1) Motor Vehicles: </a:t>
            </a:r>
            <a:r>
              <a:rPr lang="en-US" sz="2400" dirty="0">
                <a:solidFill>
                  <a:srgbClr val="6A6A6A"/>
                </a:solidFill>
                <a:latin typeface="Roboto" panose="02000000000000000000" pitchFamily="2" charset="0"/>
                <a:ea typeface="Roboto" panose="02000000000000000000" pitchFamily="2" charset="0"/>
              </a:rPr>
              <a:t>(a) ITC is not allowed on Motor vehicles for transportation of persons with seating capacity less than 13 (including the driver), used for any purpose other than:</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 further supply of such motor vehicles (Car Dealer, Car renting company)</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(B) transportation of passengers (Taxi – OLA , UBER)</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(C) imparting training on driving such motor vehicles (Motor Driving School)</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345914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88399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Blocked Input Tax Credit</a:t>
            </a:r>
            <a:endParaRPr lang="en-US" sz="3600" b="1" i="0" dirty="0">
              <a:effectLst/>
              <a:latin typeface="Faustina"/>
            </a:endParaRPr>
          </a:p>
        </p:txBody>
      </p:sp>
      <p:sp>
        <p:nvSpPr>
          <p:cNvPr id="147" name="Google Shape;147;p17"/>
          <p:cNvSpPr/>
          <p:nvPr/>
        </p:nvSpPr>
        <p:spPr>
          <a:xfrm flipV="1">
            <a:off x="838199" y="1541987"/>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1758079"/>
            <a:ext cx="11827934" cy="7626663"/>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2)</a:t>
            </a:r>
            <a:r>
              <a:rPr lang="en-US" sz="2400" dirty="0">
                <a:solidFill>
                  <a:srgbClr val="6A6A6A"/>
                </a:solidFill>
                <a:latin typeface="Roboto" panose="02000000000000000000" pitchFamily="2" charset="0"/>
                <a:ea typeface="Roboto" panose="02000000000000000000" pitchFamily="2" charset="0"/>
              </a:rPr>
              <a:t> </a:t>
            </a:r>
            <a:r>
              <a:rPr lang="en-US" sz="2400" b="1" dirty="0">
                <a:solidFill>
                  <a:srgbClr val="6A6A6A"/>
                </a:solidFill>
                <a:latin typeface="Roboto" panose="02000000000000000000" pitchFamily="2" charset="0"/>
                <a:ea typeface="Roboto" panose="02000000000000000000" pitchFamily="2" charset="0"/>
              </a:rPr>
              <a:t>Vessels and Aircraft</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ITC is not allowed on Vessels and Aircraft used for any purpose other than:</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 further supply of such vessels or aircraft</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(B) transportation of passengers or goods</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(C) imparting training on navigating such vessels or aircraft</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3)</a:t>
            </a:r>
            <a:r>
              <a:rPr lang="en-US" sz="2400" dirty="0">
                <a:solidFill>
                  <a:srgbClr val="6A6A6A"/>
                </a:solidFill>
                <a:latin typeface="Roboto" panose="02000000000000000000" pitchFamily="2" charset="0"/>
                <a:ea typeface="Roboto" panose="02000000000000000000" pitchFamily="2" charset="0"/>
              </a:rPr>
              <a:t> </a:t>
            </a:r>
            <a:r>
              <a:rPr lang="en-US" sz="2400" b="1" dirty="0">
                <a:solidFill>
                  <a:srgbClr val="6A6A6A"/>
                </a:solidFill>
                <a:latin typeface="Roboto" panose="02000000000000000000" pitchFamily="2" charset="0"/>
                <a:ea typeface="Roboto" panose="02000000000000000000" pitchFamily="2" charset="0"/>
              </a:rPr>
              <a:t>Specific Services relating to Motor vehicles, Vessels and Aircraft</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ITC is not allowed Services of general insurance, servicing, repair and maintenance unless:</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(a) Used for specific purpose where ITC is allowed in clause (a) &amp; (aa) of the Section 17(5)</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(b) To a manufacture of motor vehicles, vessels and aircraft</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(c) In the supply </a:t>
            </a:r>
            <a:r>
              <a:rPr lang="en-US" sz="2400" dirty="0" err="1">
                <a:solidFill>
                  <a:srgbClr val="6A6A6A"/>
                </a:solidFill>
                <a:latin typeface="Roboto" panose="02000000000000000000" pitchFamily="2" charset="0"/>
                <a:ea typeface="Roboto" panose="02000000000000000000" pitchFamily="2" charset="0"/>
              </a:rPr>
              <a:t>Supply</a:t>
            </a:r>
            <a:r>
              <a:rPr lang="en-US" sz="2400" dirty="0">
                <a:solidFill>
                  <a:srgbClr val="6A6A6A"/>
                </a:solidFill>
                <a:latin typeface="Roboto" panose="02000000000000000000" pitchFamily="2" charset="0"/>
                <a:ea typeface="Roboto" panose="02000000000000000000" pitchFamily="2" charset="0"/>
              </a:rPr>
              <a:t> of Services of general insurance, servicing, repair and maintenance</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L="457200" marR="0" lvl="0" indent="-457200" algn="just" rtl="0">
              <a:lnSpc>
                <a:spcPct val="120000"/>
              </a:lnSpc>
              <a:spcBef>
                <a:spcPts val="0"/>
              </a:spcBef>
              <a:spcAft>
                <a:spcPts val="0"/>
              </a:spcAft>
              <a:buAutoNum type="alphaLcParenBoth"/>
            </a:pPr>
            <a:endParaRPr lang="en-US" sz="2400" dirty="0">
              <a:solidFill>
                <a:srgbClr val="6A6A6A"/>
              </a:solidFill>
              <a:latin typeface="Roboto" panose="02000000000000000000" pitchFamily="2" charset="0"/>
              <a:ea typeface="Roboto" panose="02000000000000000000" pitchFamily="2" charset="0"/>
            </a:endParaRPr>
          </a:p>
          <a:p>
            <a:pPr marL="457200" marR="0" lvl="0" indent="-457200" algn="just" rtl="0">
              <a:lnSpc>
                <a:spcPct val="120000"/>
              </a:lnSpc>
              <a:spcBef>
                <a:spcPts val="0"/>
              </a:spcBef>
              <a:spcAft>
                <a:spcPts val="0"/>
              </a:spcAft>
              <a:buAutoNum type="alphaLcParenBoth"/>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61656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197"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43000"/>
            <a:ext cx="10330154"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Faustina"/>
              </a:rPr>
              <a:t>Input Tax Credit Meaning</a:t>
            </a:r>
          </a:p>
        </p:txBody>
      </p:sp>
      <p:sp>
        <p:nvSpPr>
          <p:cNvPr id="147" name="Google Shape;147;p17"/>
          <p:cNvSpPr/>
          <p:nvPr/>
        </p:nvSpPr>
        <p:spPr>
          <a:xfrm>
            <a:off x="933100" y="1904999"/>
            <a:ext cx="11275831" cy="93133"/>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33600"/>
            <a:ext cx="11370733" cy="496747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1" dirty="0">
                <a:solidFill>
                  <a:srgbClr val="6A6A6A"/>
                </a:solidFill>
                <a:effectLst/>
                <a:latin typeface="Roboto" panose="02000000000000000000" pitchFamily="2" charset="0"/>
                <a:ea typeface="Roboto" panose="02000000000000000000" pitchFamily="2" charset="0"/>
              </a:rPr>
              <a:t>“input tax credit” means </a:t>
            </a:r>
            <a:r>
              <a:rPr lang="en-US" sz="2400" b="1" i="1" dirty="0">
                <a:solidFill>
                  <a:srgbClr val="6A6A6A"/>
                </a:solidFill>
                <a:effectLst/>
                <a:latin typeface="Roboto" panose="02000000000000000000" pitchFamily="2" charset="0"/>
                <a:ea typeface="Roboto" panose="02000000000000000000" pitchFamily="2" charset="0"/>
              </a:rPr>
              <a:t>the credit of input tax.  - </a:t>
            </a:r>
            <a:r>
              <a:rPr lang="en-US" sz="2400" b="0" i="0" dirty="0">
                <a:solidFill>
                  <a:srgbClr val="6A6A6A"/>
                </a:solidFill>
                <a:effectLst/>
                <a:latin typeface="Roboto" panose="02000000000000000000" pitchFamily="2" charset="0"/>
                <a:ea typeface="Roboto" panose="02000000000000000000" pitchFamily="2" charset="0"/>
              </a:rPr>
              <a:t>Section 2(63) of the CGST Act, 2017 </a:t>
            </a:r>
          </a:p>
          <a:p>
            <a:pPr marL="0" marR="0" lvl="0" indent="0" algn="just" rtl="0">
              <a:lnSpc>
                <a:spcPct val="120000"/>
              </a:lnSpc>
              <a:spcBef>
                <a:spcPts val="0"/>
              </a:spcBef>
              <a:spcAft>
                <a:spcPts val="0"/>
              </a:spcAft>
              <a:buNone/>
            </a:pPr>
            <a:endParaRPr lang="en-US" sz="2400" b="1" i="1" dirty="0">
              <a:solidFill>
                <a:srgbClr val="6A6A6A"/>
              </a:solidFill>
              <a:effectLst/>
              <a:latin typeface="Roboto" panose="02000000000000000000" pitchFamily="2" charset="0"/>
              <a:ea typeface="Roboto" panose="02000000000000000000" pitchFamily="2" charset="0"/>
            </a:endParaRPr>
          </a:p>
          <a:p>
            <a:pPr marL="0" marR="0" lvl="0" indent="0" algn="just" rtl="0">
              <a:lnSpc>
                <a:spcPct val="120000"/>
              </a:lnSpc>
              <a:spcBef>
                <a:spcPts val="0"/>
              </a:spcBef>
              <a:spcAft>
                <a:spcPts val="0"/>
              </a:spcAft>
              <a:buNone/>
            </a:pPr>
            <a:r>
              <a:rPr lang="en-US" sz="2400" b="1" i="0" dirty="0">
                <a:solidFill>
                  <a:srgbClr val="6A6A6A"/>
                </a:solidFill>
                <a:effectLst/>
                <a:latin typeface="Roboto" panose="02000000000000000000" pitchFamily="2" charset="0"/>
                <a:ea typeface="Roboto" panose="02000000000000000000" pitchFamily="2" charset="0"/>
              </a:rPr>
              <a:t>Input tax </a:t>
            </a:r>
            <a:r>
              <a:rPr lang="en-US" sz="2400" b="0" i="0" dirty="0">
                <a:solidFill>
                  <a:srgbClr val="6A6A6A"/>
                </a:solidFill>
                <a:effectLst/>
                <a:latin typeface="Roboto" panose="02000000000000000000" pitchFamily="2" charset="0"/>
                <a:ea typeface="Roboto" panose="02000000000000000000" pitchFamily="2" charset="0"/>
              </a:rPr>
              <a:t>means  the Central tax, State tax, Integrated tax or Union territory </a:t>
            </a:r>
            <a:r>
              <a:rPr lang="en-US" sz="2400" b="1" i="0" u="sng" dirty="0">
                <a:solidFill>
                  <a:srgbClr val="6A6A6A"/>
                </a:solidFill>
                <a:effectLst/>
                <a:latin typeface="Roboto" panose="02000000000000000000" pitchFamily="2" charset="0"/>
                <a:ea typeface="Roboto" panose="02000000000000000000" pitchFamily="2" charset="0"/>
              </a:rPr>
              <a:t>tax charged on any supply of goods or services or both </a:t>
            </a:r>
            <a:r>
              <a:rPr lang="en-US" sz="2400" b="0" i="0" dirty="0">
                <a:solidFill>
                  <a:srgbClr val="6A6A6A"/>
                </a:solidFill>
                <a:effectLst/>
                <a:latin typeface="Roboto" panose="02000000000000000000" pitchFamily="2" charset="0"/>
                <a:ea typeface="Roboto" panose="02000000000000000000" pitchFamily="2" charset="0"/>
              </a:rPr>
              <a:t>made to a registered person.  </a:t>
            </a:r>
            <a:endParaRPr lang="en-US" sz="2400" b="1" i="1" dirty="0">
              <a:solidFill>
                <a:srgbClr val="6A6A6A"/>
              </a:solidFill>
              <a:effectLst/>
              <a:latin typeface="Roboto" panose="02000000000000000000" pitchFamily="2" charset="0"/>
              <a:ea typeface="Roboto" panose="02000000000000000000" pitchFamily="2" charset="0"/>
            </a:endParaRPr>
          </a:p>
          <a:p>
            <a:pPr marL="0" marR="0" lvl="0" indent="0" algn="just" rtl="0">
              <a:lnSpc>
                <a:spcPct val="120000"/>
              </a:lnSpc>
              <a:spcBef>
                <a:spcPts val="0"/>
              </a:spcBef>
              <a:spcAft>
                <a:spcPts val="0"/>
              </a:spcAft>
              <a:buNone/>
            </a:pPr>
            <a:endParaRPr lang="en-US" sz="2400" b="0" i="0" dirty="0">
              <a:solidFill>
                <a:srgbClr val="6A6A6A"/>
              </a:solidFill>
              <a:effectLst/>
              <a:latin typeface="Roboto" panose="02000000000000000000" pitchFamily="2" charset="0"/>
              <a:ea typeface="Roboto" panose="02000000000000000000" pitchFamily="2" charset="0"/>
            </a:endParaRPr>
          </a:p>
          <a:p>
            <a:pPr marL="0" marR="0" lvl="0" indent="0" algn="just" rtl="0">
              <a:lnSpc>
                <a:spcPct val="120000"/>
              </a:lnSpc>
              <a:spcBef>
                <a:spcPts val="0"/>
              </a:spcBef>
              <a:spcAft>
                <a:spcPts val="0"/>
              </a:spcAft>
              <a:buNone/>
            </a:pPr>
            <a:r>
              <a:rPr lang="en-US" sz="2400" b="0" i="0" dirty="0">
                <a:solidFill>
                  <a:srgbClr val="6A6A6A"/>
                </a:solidFill>
                <a:effectLst/>
                <a:latin typeface="Roboto" panose="02000000000000000000" pitchFamily="2" charset="0"/>
                <a:ea typeface="Roboto" panose="02000000000000000000" pitchFamily="2" charset="0"/>
              </a:rPr>
              <a:t>It includes:</a:t>
            </a:r>
          </a:p>
          <a:p>
            <a:pPr marL="0" marR="0" lvl="0" indent="0" algn="just" rtl="0">
              <a:lnSpc>
                <a:spcPct val="120000"/>
              </a:lnSpc>
              <a:spcBef>
                <a:spcPts val="0"/>
              </a:spcBef>
              <a:spcAft>
                <a:spcPts val="0"/>
              </a:spcAft>
              <a:buNone/>
            </a:pPr>
            <a:r>
              <a:rPr lang="en-US" sz="2400" b="0" i="0" dirty="0">
                <a:solidFill>
                  <a:srgbClr val="6A6A6A"/>
                </a:solidFill>
                <a:effectLst/>
                <a:latin typeface="Roboto" panose="02000000000000000000" pitchFamily="2" charset="0"/>
                <a:ea typeface="Roboto" panose="02000000000000000000" pitchFamily="2" charset="0"/>
              </a:rPr>
              <a:t>(a) IGST charged on import of goods.</a:t>
            </a:r>
          </a:p>
          <a:p>
            <a:pPr algn="just">
              <a:lnSpc>
                <a:spcPct val="120000"/>
              </a:lnSpc>
            </a:pPr>
            <a:r>
              <a:rPr lang="en-US" sz="2400" b="0" i="0" dirty="0">
                <a:solidFill>
                  <a:srgbClr val="6A6A6A"/>
                </a:solidFill>
                <a:effectLst/>
                <a:latin typeface="Roboto" panose="02000000000000000000" pitchFamily="2" charset="0"/>
                <a:ea typeface="Roboto" panose="02000000000000000000" pitchFamily="2" charset="0"/>
              </a:rPr>
              <a:t>(b) </a:t>
            </a:r>
            <a:r>
              <a:rPr lang="en-US" sz="2400" dirty="0">
                <a:solidFill>
                  <a:srgbClr val="6A6A6A"/>
                </a:solidFill>
                <a:latin typeface="Roboto" panose="02000000000000000000" pitchFamily="2" charset="0"/>
                <a:ea typeface="Roboto" panose="02000000000000000000" pitchFamily="2" charset="0"/>
              </a:rPr>
              <a:t>Input Tax Credit on tax payable under RCM </a:t>
            </a:r>
          </a:p>
          <a:p>
            <a:pPr algn="just">
              <a:lnSpc>
                <a:spcPct val="120000"/>
              </a:lnSpc>
            </a:pPr>
            <a:endParaRPr lang="en-US" sz="2400" dirty="0">
              <a:solidFill>
                <a:srgbClr val="6A6A6A"/>
              </a:solidFill>
              <a:latin typeface="Roboto" panose="02000000000000000000" pitchFamily="2" charset="0"/>
              <a:ea typeface="Roboto" panose="02000000000000000000" pitchFamily="2" charset="0"/>
            </a:endParaRPr>
          </a:p>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rPr>
              <a:t>Input tax</a:t>
            </a:r>
            <a:r>
              <a:rPr lang="en-US" sz="2400" b="0" i="0" dirty="0">
                <a:solidFill>
                  <a:srgbClr val="6A6A6A"/>
                </a:solidFill>
                <a:effectLst/>
                <a:latin typeface="Roboto" panose="02000000000000000000" pitchFamily="2" charset="0"/>
                <a:ea typeface="Roboto" panose="02000000000000000000" pitchFamily="2" charset="0"/>
              </a:rPr>
              <a:t> does not include the tax paid under the composition levy.</a:t>
            </a:r>
            <a:endParaRPr lang="en-US" sz="2400" i="0" dirty="0">
              <a:solidFill>
                <a:srgbClr val="6A6A6A"/>
              </a:solidFill>
              <a:effectLst/>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107542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607459"/>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Blocked Input Tax Credit</a:t>
            </a:r>
            <a:endParaRPr lang="en-US" sz="3600" b="1" i="0" dirty="0">
              <a:effectLst/>
              <a:latin typeface="Faustina"/>
            </a:endParaRPr>
          </a:p>
        </p:txBody>
      </p:sp>
      <p:sp>
        <p:nvSpPr>
          <p:cNvPr id="147" name="Google Shape;147;p17"/>
          <p:cNvSpPr/>
          <p:nvPr/>
        </p:nvSpPr>
        <p:spPr>
          <a:xfrm flipV="1">
            <a:off x="933101" y="129804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2" name="Table 2">
            <a:extLst>
              <a:ext uri="{FF2B5EF4-FFF2-40B4-BE49-F238E27FC236}">
                <a16:creationId xmlns:a16="http://schemas.microsoft.com/office/drawing/2014/main" id="{8DE7E8B2-5032-A1FE-21D7-09A4C940B825}"/>
              </a:ext>
            </a:extLst>
          </p:cNvPr>
          <p:cNvGraphicFramePr>
            <a:graphicFrameLocks noGrp="1"/>
          </p:cNvGraphicFramePr>
          <p:nvPr>
            <p:extLst>
              <p:ext uri="{D42A27DB-BD31-4B8C-83A1-F6EECF244321}">
                <p14:modId xmlns:p14="http://schemas.microsoft.com/office/powerpoint/2010/main" val="3968613755"/>
              </p:ext>
            </p:extLst>
          </p:nvPr>
        </p:nvGraphicFramePr>
        <p:xfrm>
          <a:off x="933101" y="1523302"/>
          <a:ext cx="11662086" cy="4212965"/>
        </p:xfrm>
        <a:graphic>
          <a:graphicData uri="http://schemas.openxmlformats.org/drawingml/2006/table">
            <a:tbl>
              <a:tblPr bandRow="1">
                <a:tableStyleId>{F5AB1C69-6EDB-4FF4-983F-18BD219EF322}</a:tableStyleId>
              </a:tblPr>
              <a:tblGrid>
                <a:gridCol w="5748119">
                  <a:extLst>
                    <a:ext uri="{9D8B030D-6E8A-4147-A177-3AD203B41FA5}">
                      <a16:colId xmlns:a16="http://schemas.microsoft.com/office/drawing/2014/main" val="4048333057"/>
                    </a:ext>
                  </a:extLst>
                </a:gridCol>
                <a:gridCol w="5913967">
                  <a:extLst>
                    <a:ext uri="{9D8B030D-6E8A-4147-A177-3AD203B41FA5}">
                      <a16:colId xmlns:a16="http://schemas.microsoft.com/office/drawing/2014/main" val="3327225836"/>
                    </a:ext>
                  </a:extLst>
                </a:gridCol>
              </a:tblGrid>
              <a:tr h="676449">
                <a:tc>
                  <a:txBody>
                    <a:bodyPr/>
                    <a:lstStyle/>
                    <a:p>
                      <a:pPr marR="0" lvl="0" algn="just" rtl="0">
                        <a:lnSpc>
                          <a:spcPct val="120000"/>
                        </a:lnSpc>
                        <a:spcBef>
                          <a:spcPts val="0"/>
                        </a:spcBef>
                        <a:spcAft>
                          <a:spcPts val="0"/>
                        </a:spcAft>
                        <a:buClr>
                          <a:srgbClr val="000000"/>
                        </a:buClr>
                        <a:buFont typeface="Arial"/>
                      </a:pPr>
                      <a:r>
                        <a:rPr lang="en-US" sz="2000" b="1" u="none" strike="noStrike" cap="none" dirty="0">
                          <a:solidFill>
                            <a:srgbClr val="6A6A6A"/>
                          </a:solidFill>
                          <a:sym typeface="Arial"/>
                        </a:rPr>
                        <a:t>Food and beverages</a:t>
                      </a:r>
                      <a:endParaRPr lang="en-US" sz="2000" b="1" i="0" u="none" strike="noStrike" cap="none" dirty="0">
                        <a:solidFill>
                          <a:srgbClr val="6A6A6A"/>
                        </a:solidFill>
                        <a:latin typeface="Roboto" panose="02000000000000000000" pitchFamily="2" charset="0"/>
                        <a:ea typeface="Roboto" panose="02000000000000000000" pitchFamily="2" charset="0"/>
                        <a:cs typeface="Arial"/>
                        <a:sym typeface="Arial"/>
                      </a:endParaRPr>
                    </a:p>
                  </a:txBody>
                  <a:tcPr/>
                </a:tc>
                <a:tc>
                  <a:txBody>
                    <a:bodyPr/>
                    <a:lstStyle/>
                    <a:p>
                      <a:pPr marR="0" lvl="0" algn="just" rtl="0">
                        <a:lnSpc>
                          <a:spcPct val="120000"/>
                        </a:lnSpc>
                        <a:spcBef>
                          <a:spcPts val="0"/>
                        </a:spcBef>
                        <a:spcAft>
                          <a:spcPts val="0"/>
                        </a:spcAft>
                        <a:buClr>
                          <a:srgbClr val="000000"/>
                        </a:buClr>
                        <a:buFont typeface="Arial"/>
                      </a:pPr>
                      <a:r>
                        <a:rPr lang="en-US" sz="2000" b="1" u="none" strike="noStrike" cap="none" dirty="0">
                          <a:solidFill>
                            <a:srgbClr val="6A6A6A"/>
                          </a:solidFill>
                          <a:sym typeface="Arial"/>
                        </a:rPr>
                        <a:t>Outdoor Catering</a:t>
                      </a:r>
                      <a:endParaRPr lang="en-US" sz="2000" b="1" i="0" u="none" strike="noStrike" cap="none" dirty="0">
                        <a:solidFill>
                          <a:srgbClr val="6A6A6A"/>
                        </a:solidFill>
                        <a:latin typeface="Roboto" panose="02000000000000000000" pitchFamily="2" charset="0"/>
                        <a:ea typeface="Roboto" panose="02000000000000000000" pitchFamily="2" charset="0"/>
                        <a:cs typeface="Arial"/>
                        <a:sym typeface="Arial"/>
                      </a:endParaRPr>
                    </a:p>
                  </a:txBody>
                  <a:tcPr/>
                </a:tc>
                <a:extLst>
                  <a:ext uri="{0D108BD9-81ED-4DB2-BD59-A6C34878D82A}">
                    <a16:rowId xmlns:a16="http://schemas.microsoft.com/office/drawing/2014/main" val="412484143"/>
                  </a:ext>
                </a:extLst>
              </a:tr>
              <a:tr h="0">
                <a:tc>
                  <a:txBody>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en-US" sz="2000" b="1" u="none" strike="noStrike" cap="none" dirty="0">
                          <a:solidFill>
                            <a:srgbClr val="6A6A6A"/>
                          </a:solidFill>
                          <a:sym typeface="Arial"/>
                        </a:rPr>
                        <a:t>Cosmetic and plastic surgery</a:t>
                      </a:r>
                    </a:p>
                  </a:txBody>
                  <a:tcPr/>
                </a:tc>
                <a:tc>
                  <a:txBody>
                    <a:bodyPr/>
                    <a:lstStyle/>
                    <a:p>
                      <a:pPr marR="0" lvl="0" algn="just" rtl="0">
                        <a:lnSpc>
                          <a:spcPct val="120000"/>
                        </a:lnSpc>
                        <a:spcBef>
                          <a:spcPts val="0"/>
                        </a:spcBef>
                        <a:spcAft>
                          <a:spcPts val="0"/>
                        </a:spcAft>
                        <a:buClr>
                          <a:srgbClr val="000000"/>
                        </a:buClr>
                        <a:buFont typeface="Arial"/>
                      </a:pPr>
                      <a:r>
                        <a:rPr lang="en-US" sz="2000" b="1" u="none" strike="noStrike" cap="none" dirty="0">
                          <a:solidFill>
                            <a:srgbClr val="6A6A6A"/>
                          </a:solidFill>
                          <a:sym typeface="Arial"/>
                        </a:rPr>
                        <a:t>Beauty Treatment</a:t>
                      </a:r>
                      <a:endParaRPr lang="en-US" sz="2000" b="1" i="0" u="none" strike="noStrike" cap="none" dirty="0">
                        <a:solidFill>
                          <a:srgbClr val="6A6A6A"/>
                        </a:solidFill>
                        <a:latin typeface="Roboto" panose="02000000000000000000" pitchFamily="2" charset="0"/>
                        <a:ea typeface="Roboto" panose="02000000000000000000" pitchFamily="2" charset="0"/>
                        <a:cs typeface="Arial"/>
                        <a:sym typeface="Arial"/>
                      </a:endParaRPr>
                    </a:p>
                  </a:txBody>
                  <a:tcPr/>
                </a:tc>
                <a:extLst>
                  <a:ext uri="{0D108BD9-81ED-4DB2-BD59-A6C34878D82A}">
                    <a16:rowId xmlns:a16="http://schemas.microsoft.com/office/drawing/2014/main" val="3845353910"/>
                  </a:ext>
                </a:extLst>
              </a:tr>
              <a:tr h="793633">
                <a:tc>
                  <a:txBody>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en-US" sz="2000" b="1" u="none" strike="noStrike" cap="none" dirty="0">
                          <a:solidFill>
                            <a:srgbClr val="6A6A6A"/>
                          </a:solidFill>
                          <a:sym typeface="Arial"/>
                        </a:rPr>
                        <a:t>Health Services</a:t>
                      </a:r>
                    </a:p>
                  </a:txBody>
                  <a:tcPr/>
                </a:tc>
                <a:tc>
                  <a:txBody>
                    <a:bodyPr/>
                    <a:lstStyle/>
                    <a:p>
                      <a:pPr marR="0" lvl="0" algn="just" rtl="0">
                        <a:lnSpc>
                          <a:spcPct val="120000"/>
                        </a:lnSpc>
                        <a:spcBef>
                          <a:spcPts val="0"/>
                        </a:spcBef>
                        <a:spcAft>
                          <a:spcPts val="0"/>
                        </a:spcAft>
                        <a:buClr>
                          <a:srgbClr val="000000"/>
                        </a:buClr>
                        <a:buFont typeface="Arial"/>
                      </a:pPr>
                      <a:r>
                        <a:rPr lang="en-US" sz="2000" b="1" u="none" strike="noStrike" cap="none" dirty="0">
                          <a:solidFill>
                            <a:srgbClr val="6A6A6A"/>
                          </a:solidFill>
                          <a:sym typeface="Arial"/>
                        </a:rPr>
                        <a:t>Life Insurance and health</a:t>
                      </a:r>
                    </a:p>
                    <a:p>
                      <a:pPr marR="0" lvl="0" algn="just" rtl="0">
                        <a:lnSpc>
                          <a:spcPct val="120000"/>
                        </a:lnSpc>
                        <a:spcBef>
                          <a:spcPts val="0"/>
                        </a:spcBef>
                        <a:spcAft>
                          <a:spcPts val="0"/>
                        </a:spcAft>
                        <a:buClr>
                          <a:srgbClr val="000000"/>
                        </a:buClr>
                        <a:buFont typeface="Arial"/>
                      </a:pPr>
                      <a:r>
                        <a:rPr lang="en-US" sz="2000" b="1" u="none" strike="noStrike" cap="none" dirty="0">
                          <a:solidFill>
                            <a:srgbClr val="6A6A6A"/>
                          </a:solidFill>
                          <a:sym typeface="Arial"/>
                        </a:rPr>
                        <a:t>Insurance</a:t>
                      </a:r>
                      <a:endParaRPr lang="en-US" sz="2000" b="1" i="0" u="none" strike="noStrike" cap="none" dirty="0">
                        <a:solidFill>
                          <a:srgbClr val="6A6A6A"/>
                        </a:solidFill>
                        <a:latin typeface="Roboto" panose="02000000000000000000" pitchFamily="2" charset="0"/>
                        <a:ea typeface="Roboto" panose="02000000000000000000" pitchFamily="2" charset="0"/>
                        <a:cs typeface="Arial"/>
                        <a:sym typeface="Arial"/>
                      </a:endParaRPr>
                    </a:p>
                  </a:txBody>
                  <a:tcPr/>
                </a:tc>
                <a:extLst>
                  <a:ext uri="{0D108BD9-81ED-4DB2-BD59-A6C34878D82A}">
                    <a16:rowId xmlns:a16="http://schemas.microsoft.com/office/drawing/2014/main" val="1679752379"/>
                  </a:ext>
                </a:extLst>
              </a:tr>
              <a:tr h="793633">
                <a:tc>
                  <a:txBody>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en-US" sz="2000" b="1" u="none" strike="noStrike" cap="none" dirty="0">
                          <a:solidFill>
                            <a:srgbClr val="6A6A6A"/>
                          </a:solidFill>
                          <a:sym typeface="Arial"/>
                        </a:rPr>
                        <a:t>Renting or hiring of motor vehicles, vessels or aircraft referred to in clause (a) or clause (aa) except when used for the purposes specified therein</a:t>
                      </a:r>
                    </a:p>
                  </a:txBody>
                  <a:tcPr/>
                </a:tc>
                <a:tc>
                  <a:txBody>
                    <a:bodyPr/>
                    <a:lstStyle/>
                    <a:p>
                      <a:pPr marR="0" lvl="0" algn="just" rtl="0">
                        <a:lnSpc>
                          <a:spcPct val="120000"/>
                        </a:lnSpc>
                        <a:spcBef>
                          <a:spcPts val="0"/>
                        </a:spcBef>
                        <a:spcAft>
                          <a:spcPts val="0"/>
                        </a:spcAft>
                        <a:buClr>
                          <a:srgbClr val="000000"/>
                        </a:buClr>
                        <a:buFont typeface="Arial"/>
                      </a:pPr>
                      <a:r>
                        <a:rPr lang="en-US" sz="2000" b="1" u="none" strike="noStrike" cap="none" dirty="0">
                          <a:solidFill>
                            <a:srgbClr val="6A6A6A"/>
                          </a:solidFill>
                          <a:sym typeface="Arial"/>
                        </a:rPr>
                        <a:t>Membership of a club, health and</a:t>
                      </a:r>
                    </a:p>
                    <a:p>
                      <a:pPr marR="0" lvl="0" algn="just" rtl="0">
                        <a:lnSpc>
                          <a:spcPct val="120000"/>
                        </a:lnSpc>
                        <a:spcBef>
                          <a:spcPts val="0"/>
                        </a:spcBef>
                        <a:spcAft>
                          <a:spcPts val="0"/>
                        </a:spcAft>
                        <a:buClr>
                          <a:srgbClr val="000000"/>
                        </a:buClr>
                        <a:buFont typeface="Arial"/>
                      </a:pPr>
                      <a:r>
                        <a:rPr lang="en-US" sz="2000" b="1" u="none" strike="noStrike" cap="none" dirty="0">
                          <a:solidFill>
                            <a:srgbClr val="6A6A6A"/>
                          </a:solidFill>
                          <a:sym typeface="Arial"/>
                        </a:rPr>
                        <a:t>fitness center</a:t>
                      </a:r>
                      <a:endParaRPr lang="en-US" sz="2000" b="1" i="0" u="none" strike="noStrike" cap="none" dirty="0">
                        <a:solidFill>
                          <a:srgbClr val="6A6A6A"/>
                        </a:solidFill>
                        <a:latin typeface="Roboto" panose="02000000000000000000" pitchFamily="2" charset="0"/>
                        <a:ea typeface="Roboto" panose="02000000000000000000" pitchFamily="2" charset="0"/>
                        <a:cs typeface="Arial"/>
                        <a:sym typeface="Arial"/>
                      </a:endParaRPr>
                    </a:p>
                  </a:txBody>
                  <a:tcPr/>
                </a:tc>
                <a:extLst>
                  <a:ext uri="{0D108BD9-81ED-4DB2-BD59-A6C34878D82A}">
                    <a16:rowId xmlns:a16="http://schemas.microsoft.com/office/drawing/2014/main" val="1132822420"/>
                  </a:ext>
                </a:extLst>
              </a:tr>
              <a:tr h="793633">
                <a:tc gridSpan="2">
                  <a:txBody>
                    <a:bodyPr/>
                    <a:lstStyle/>
                    <a:p>
                      <a:pPr marR="0" lvl="0" algn="ctr" rtl="0">
                        <a:lnSpc>
                          <a:spcPct val="120000"/>
                        </a:lnSpc>
                        <a:spcBef>
                          <a:spcPts val="0"/>
                        </a:spcBef>
                        <a:spcAft>
                          <a:spcPts val="0"/>
                        </a:spcAft>
                        <a:buClr>
                          <a:srgbClr val="000000"/>
                        </a:buClr>
                        <a:buFont typeface="Arial"/>
                      </a:pPr>
                      <a:r>
                        <a:rPr lang="en-US" sz="2000" b="1" u="none" strike="noStrike" cap="none" dirty="0">
                          <a:solidFill>
                            <a:srgbClr val="6A6A6A"/>
                          </a:solidFill>
                          <a:sym typeface="Arial"/>
                        </a:rPr>
                        <a:t>Travel benefits extended to employees on vacation such as leave or home travel concession</a:t>
                      </a:r>
                      <a:endParaRPr lang="en-US" sz="2000" b="1" i="0" u="none" strike="noStrike" cap="none" dirty="0">
                        <a:solidFill>
                          <a:srgbClr val="6A6A6A"/>
                        </a:solidFill>
                        <a:latin typeface="Roboto" panose="02000000000000000000" pitchFamily="2" charset="0"/>
                        <a:ea typeface="Roboto" panose="02000000000000000000" pitchFamily="2" charset="0"/>
                        <a:cs typeface="Arial"/>
                        <a:sym typeface="Arial"/>
                      </a:endParaRPr>
                    </a:p>
                  </a:txBody>
                  <a:tcPr anchor="ctr"/>
                </a:tc>
                <a:tc hMerge="1">
                  <a:txBody>
                    <a:bodyPr/>
                    <a:lstStyle/>
                    <a:p>
                      <a:pPr marR="0" lvl="0" algn="just" rtl="0">
                        <a:lnSpc>
                          <a:spcPct val="120000"/>
                        </a:lnSpc>
                        <a:spcBef>
                          <a:spcPts val="0"/>
                        </a:spcBef>
                        <a:spcAft>
                          <a:spcPts val="0"/>
                        </a:spcAft>
                        <a:buClr>
                          <a:srgbClr val="000000"/>
                        </a:buClr>
                        <a:buFont typeface="Arial"/>
                      </a:pPr>
                      <a:endParaRPr lang="en-US" sz="2000" b="1" i="0" u="none" strike="noStrike" cap="none" dirty="0">
                        <a:solidFill>
                          <a:srgbClr val="6A6A6A"/>
                        </a:solidFill>
                        <a:latin typeface="Roboto" panose="02000000000000000000" pitchFamily="2" charset="0"/>
                        <a:ea typeface="Roboto" panose="02000000000000000000" pitchFamily="2" charset="0"/>
                        <a:cs typeface="Arial"/>
                        <a:sym typeface="Arial"/>
                      </a:endParaRPr>
                    </a:p>
                  </a:txBody>
                  <a:tcPr/>
                </a:tc>
                <a:extLst>
                  <a:ext uri="{0D108BD9-81ED-4DB2-BD59-A6C34878D82A}">
                    <a16:rowId xmlns:a16="http://schemas.microsoft.com/office/drawing/2014/main" val="651135421"/>
                  </a:ext>
                </a:extLst>
              </a:tr>
            </a:tbl>
          </a:graphicData>
        </a:graphic>
      </p:graphicFrame>
      <p:sp>
        <p:nvSpPr>
          <p:cNvPr id="3" name="TextBox 2">
            <a:extLst>
              <a:ext uri="{FF2B5EF4-FFF2-40B4-BE49-F238E27FC236}">
                <a16:creationId xmlns:a16="http://schemas.microsoft.com/office/drawing/2014/main" id="{6CCD266D-119F-865D-8642-64ED8239C4C7}"/>
              </a:ext>
            </a:extLst>
          </p:cNvPr>
          <p:cNvSpPr txBox="1"/>
          <p:nvPr/>
        </p:nvSpPr>
        <p:spPr>
          <a:xfrm>
            <a:off x="933101" y="6053925"/>
            <a:ext cx="11827934" cy="1446550"/>
          </a:xfrm>
          <a:prstGeom prst="rect">
            <a:avLst/>
          </a:prstGeom>
          <a:noFill/>
        </p:spPr>
        <p:txBody>
          <a:bodyPr wrap="square" rtlCol="0">
            <a:spAutoFit/>
          </a:bodyPr>
          <a:lstStyle/>
          <a:p>
            <a:r>
              <a:rPr lang="en-US" sz="2200" dirty="0">
                <a:solidFill>
                  <a:srgbClr val="6A6A6A"/>
                </a:solidFill>
                <a:latin typeface="Roboto" panose="02000000000000000000" pitchFamily="2" charset="0"/>
                <a:ea typeface="Roboto" panose="02000000000000000000" pitchFamily="2" charset="0"/>
              </a:rPr>
              <a:t>ITC will be allowed for making an outward taxable supply of the same category of goods or services; or</a:t>
            </a:r>
          </a:p>
          <a:p>
            <a:r>
              <a:rPr lang="en-US" sz="2200" dirty="0">
                <a:solidFill>
                  <a:srgbClr val="6A6A6A"/>
                </a:solidFill>
                <a:latin typeface="Roboto" panose="02000000000000000000" pitchFamily="2" charset="0"/>
                <a:ea typeface="Roboto" panose="02000000000000000000" pitchFamily="2" charset="0"/>
              </a:rPr>
              <a:t>obligatory for an employer to provide the same to its employees under any law for the time being in force.</a:t>
            </a:r>
          </a:p>
        </p:txBody>
      </p:sp>
    </p:spTree>
    <p:extLst>
      <p:ext uri="{BB962C8B-B14F-4D97-AF65-F5344CB8AC3E}">
        <p14:creationId xmlns:p14="http://schemas.microsoft.com/office/powerpoint/2010/main" val="250384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Blocked Input Tax Credit</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4081077"/>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(5) Work Contract Services for Construction of an Immovable property</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(6) Goods or Services or both received for construction of an immovable property</a:t>
            </a:r>
          </a:p>
          <a:p>
            <a:pPr marR="0" lvl="0" algn="just" rtl="0">
              <a:lnSpc>
                <a:spcPct val="120000"/>
              </a:lnSpc>
              <a:spcBef>
                <a:spcPts val="0"/>
              </a:spcBef>
              <a:spcAft>
                <a:spcPts val="0"/>
              </a:spcAft>
            </a:pPr>
            <a:endParaRPr lang="en-US" sz="2400" b="1"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ITC on above-mentioned goods &amp; services will not be allowed wherein construction is done to the extent of Capitalization to the said immovable property.</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ITC on above-mentioned goods &amp; services is allowed when used or intended to be used for further supply.</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53052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53906"/>
            <a:ext cx="10615432"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Blocked Input Tax Credit</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5" name="Google Shape;148;p17">
            <a:extLst>
              <a:ext uri="{FF2B5EF4-FFF2-40B4-BE49-F238E27FC236}">
                <a16:creationId xmlns:a16="http://schemas.microsoft.com/office/drawing/2014/main" id="{B7C70ADF-7083-E13C-CC3D-3BA4DA88C845}"/>
              </a:ext>
            </a:extLst>
          </p:cNvPr>
          <p:cNvSpPr txBox="1"/>
          <p:nvPr/>
        </p:nvSpPr>
        <p:spPr>
          <a:xfrm>
            <a:off x="838199" y="2116667"/>
            <a:ext cx="11827934" cy="4524275"/>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(7) Good or services or both on which tax is paid under Composition Scheme</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(8) Goods or services or both used for personal consumptions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(9) Goods lost, stolen, destroyed, written off or disposed by way of gift or free samples</a:t>
            </a: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rPr>
              <a:t>(11) goods or services or both received by a non-resident taxable person except on goods imported by him</a:t>
            </a:r>
          </a:p>
          <a:p>
            <a:pPr marR="0" lvl="0" algn="just" rtl="0">
              <a:lnSpc>
                <a:spcPct val="120000"/>
              </a:lnSpc>
              <a:spcBef>
                <a:spcPts val="0"/>
              </a:spcBef>
              <a:spcAft>
                <a:spcPts val="0"/>
              </a:spcAft>
            </a:pPr>
            <a:endParaRPr lang="en-US" sz="2400" b="1" dirty="0">
              <a:solidFill>
                <a:srgbClr val="6A6A6A"/>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031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681852"/>
            <a:ext cx="10615432" cy="1200288"/>
          </a:xfrm>
          <a:prstGeom prst="rect">
            <a:avLst/>
          </a:prstGeom>
          <a:noFill/>
          <a:ln>
            <a:noFill/>
          </a:ln>
        </p:spPr>
        <p:txBody>
          <a:bodyPr spcFirstLastPara="1" wrap="square" lIns="91425" tIns="45700" rIns="91425" bIns="45700" anchor="t" anchorCtr="0">
            <a:spAutoFit/>
          </a:bodyPr>
          <a:lstStyle/>
          <a:p>
            <a:pPr algn="l"/>
            <a:r>
              <a:rPr lang="en-US" sz="3600" b="1" dirty="0">
                <a:latin typeface="Roboto" panose="02000000000000000000" pitchFamily="2" charset="0"/>
                <a:ea typeface="Roboto" panose="02000000000000000000" pitchFamily="2" charset="0"/>
              </a:rPr>
              <a:t>Key points for reconciliation of Input Tax Credit between Form GSTR-3B and GSTR-2B</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978689"/>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a:p>
            <a:pPr marR="0" lvl="0" algn="just" rtl="0">
              <a:lnSpc>
                <a:spcPct val="120000"/>
              </a:lnSpc>
              <a:spcBef>
                <a:spcPts val="0"/>
              </a:spcBef>
              <a:spcAft>
                <a:spcPts val="0"/>
              </a:spcAft>
            </a:pPr>
            <a:endParaRPr lang="en-US" sz="2400" dirty="0">
              <a:solidFill>
                <a:srgbClr val="6A6A6A"/>
              </a:solidFill>
              <a:latin typeface="Roboto" panose="02000000000000000000" pitchFamily="2" charset="0"/>
              <a:ea typeface="Roboto" panose="02000000000000000000" pitchFamily="2"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2" name="Oval 21">
            <a:extLst>
              <a:ext uri="{FF2B5EF4-FFF2-40B4-BE49-F238E27FC236}">
                <a16:creationId xmlns:a16="http://schemas.microsoft.com/office/drawing/2014/main" id="{20CF7009-15C5-0B4A-78EE-A9B35C6735AC}"/>
              </a:ext>
            </a:extLst>
          </p:cNvPr>
          <p:cNvSpPr/>
          <p:nvPr/>
        </p:nvSpPr>
        <p:spPr>
          <a:xfrm>
            <a:off x="4470400" y="3797121"/>
            <a:ext cx="4252686" cy="2066836"/>
          </a:xfrm>
          <a:prstGeom prst="ellipse">
            <a:avLst/>
          </a:prstGeom>
          <a:solidFill>
            <a:schemeClr val="accent3">
              <a:lumMod val="40000"/>
              <a:lumOff val="6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bg1">
                    <a:lumMod val="50000"/>
                  </a:schemeClr>
                </a:solidFill>
                <a:latin typeface="Roboto" panose="02000000000000000000" pitchFamily="2" charset="0"/>
                <a:ea typeface="Roboto" panose="02000000000000000000" pitchFamily="2" charset="0"/>
              </a:rPr>
              <a:t>ITC to be claimed in </a:t>
            </a:r>
          </a:p>
          <a:p>
            <a:pPr algn="ctr"/>
            <a:r>
              <a:rPr lang="en-US" sz="1600" b="1" dirty="0">
                <a:solidFill>
                  <a:schemeClr val="bg1">
                    <a:lumMod val="50000"/>
                  </a:schemeClr>
                </a:solidFill>
                <a:latin typeface="Roboto" panose="02000000000000000000" pitchFamily="2" charset="0"/>
                <a:ea typeface="Roboto" panose="02000000000000000000" pitchFamily="2" charset="0"/>
              </a:rPr>
              <a:t>Form GSTR-3B</a:t>
            </a:r>
          </a:p>
        </p:txBody>
      </p:sp>
      <p:sp>
        <p:nvSpPr>
          <p:cNvPr id="23" name="Rectangle 22">
            <a:extLst>
              <a:ext uri="{FF2B5EF4-FFF2-40B4-BE49-F238E27FC236}">
                <a16:creationId xmlns:a16="http://schemas.microsoft.com/office/drawing/2014/main" id="{AABCE7D4-DDF3-DF8D-E89D-08FABC99251B}"/>
              </a:ext>
            </a:extLst>
          </p:cNvPr>
          <p:cNvSpPr/>
          <p:nvPr/>
        </p:nvSpPr>
        <p:spPr>
          <a:xfrm>
            <a:off x="838199" y="5134246"/>
            <a:ext cx="2480734" cy="1292222"/>
          </a:xfrm>
          <a:prstGeom prst="rect">
            <a:avLst/>
          </a:prstGeom>
          <a:solidFill>
            <a:schemeClr val="accent3">
              <a:lumMod val="40000"/>
              <a:lumOff val="6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bg1">
                    <a:lumMod val="50000"/>
                  </a:schemeClr>
                </a:solidFill>
              </a:rPr>
              <a:t>Original Tax Invoice and other documents </a:t>
            </a:r>
          </a:p>
        </p:txBody>
      </p:sp>
      <p:sp>
        <p:nvSpPr>
          <p:cNvPr id="24" name="Rectangle 23">
            <a:extLst>
              <a:ext uri="{FF2B5EF4-FFF2-40B4-BE49-F238E27FC236}">
                <a16:creationId xmlns:a16="http://schemas.microsoft.com/office/drawing/2014/main" id="{39ACFB01-2F85-F970-07F1-66CB9E97A2B7}"/>
              </a:ext>
            </a:extLst>
          </p:cNvPr>
          <p:cNvSpPr/>
          <p:nvPr/>
        </p:nvSpPr>
        <p:spPr>
          <a:xfrm>
            <a:off x="838199" y="3551729"/>
            <a:ext cx="2480734" cy="1200288"/>
          </a:xfrm>
          <a:prstGeom prst="rect">
            <a:avLst/>
          </a:prstGeom>
          <a:solidFill>
            <a:schemeClr val="accent3">
              <a:lumMod val="40000"/>
              <a:lumOff val="6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bg1">
                    <a:lumMod val="50000"/>
                  </a:schemeClr>
                </a:solidFill>
                <a:latin typeface="Roboto" panose="02000000000000000000" pitchFamily="2" charset="0"/>
                <a:ea typeface="Roboto" panose="02000000000000000000" pitchFamily="2" charset="0"/>
              </a:rPr>
              <a:t>Goods and Services actually received</a:t>
            </a:r>
          </a:p>
        </p:txBody>
      </p:sp>
      <p:sp>
        <p:nvSpPr>
          <p:cNvPr id="25" name="Rectangle 24">
            <a:extLst>
              <a:ext uri="{FF2B5EF4-FFF2-40B4-BE49-F238E27FC236}">
                <a16:creationId xmlns:a16="http://schemas.microsoft.com/office/drawing/2014/main" id="{4E271405-5EA4-BFCF-7ADF-520993D25474}"/>
              </a:ext>
            </a:extLst>
          </p:cNvPr>
          <p:cNvSpPr/>
          <p:nvPr/>
        </p:nvSpPr>
        <p:spPr>
          <a:xfrm>
            <a:off x="1778000" y="2139528"/>
            <a:ext cx="2692400" cy="1190356"/>
          </a:xfrm>
          <a:prstGeom prst="rect">
            <a:avLst/>
          </a:prstGeom>
          <a:solidFill>
            <a:schemeClr val="accent3">
              <a:lumMod val="40000"/>
              <a:lumOff val="6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bg1">
                    <a:lumMod val="50000"/>
                  </a:schemeClr>
                </a:solidFill>
                <a:latin typeface="Roboto" panose="02000000000000000000" pitchFamily="2" charset="0"/>
                <a:ea typeface="Roboto" panose="02000000000000000000" pitchFamily="2" charset="0"/>
              </a:rPr>
              <a:t>Reported in GSTR-2B and tax paid to the government by the supplier</a:t>
            </a:r>
          </a:p>
        </p:txBody>
      </p:sp>
      <p:sp>
        <p:nvSpPr>
          <p:cNvPr id="26" name="Rectangle 25">
            <a:extLst>
              <a:ext uri="{FF2B5EF4-FFF2-40B4-BE49-F238E27FC236}">
                <a16:creationId xmlns:a16="http://schemas.microsoft.com/office/drawing/2014/main" id="{4540B91D-CE85-B115-6AE7-016A939439CF}"/>
              </a:ext>
            </a:extLst>
          </p:cNvPr>
          <p:cNvSpPr/>
          <p:nvPr/>
        </p:nvSpPr>
        <p:spPr>
          <a:xfrm>
            <a:off x="5209264" y="2160916"/>
            <a:ext cx="2768602" cy="1190356"/>
          </a:xfrm>
          <a:prstGeom prst="rect">
            <a:avLst/>
          </a:prstGeom>
          <a:solidFill>
            <a:schemeClr val="accent3">
              <a:lumMod val="40000"/>
              <a:lumOff val="6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bg1">
                    <a:lumMod val="50000"/>
                  </a:schemeClr>
                </a:solidFill>
                <a:latin typeface="Roboto" panose="02000000000000000000" pitchFamily="2" charset="0"/>
                <a:ea typeface="Roboto" panose="02000000000000000000" pitchFamily="2" charset="0"/>
              </a:rPr>
              <a:t>Payment made by recipient to the supplier within 180 days </a:t>
            </a:r>
          </a:p>
        </p:txBody>
      </p:sp>
      <p:sp>
        <p:nvSpPr>
          <p:cNvPr id="27" name="Rectangle 26">
            <a:extLst>
              <a:ext uri="{FF2B5EF4-FFF2-40B4-BE49-F238E27FC236}">
                <a16:creationId xmlns:a16="http://schemas.microsoft.com/office/drawing/2014/main" id="{A5E3B6E0-4D0F-19CA-D2C6-9FBEEB61DD86}"/>
              </a:ext>
            </a:extLst>
          </p:cNvPr>
          <p:cNvSpPr/>
          <p:nvPr/>
        </p:nvSpPr>
        <p:spPr>
          <a:xfrm>
            <a:off x="8585200" y="2139527"/>
            <a:ext cx="2868431" cy="1190356"/>
          </a:xfrm>
          <a:prstGeom prst="rect">
            <a:avLst/>
          </a:prstGeom>
          <a:solidFill>
            <a:schemeClr val="accent3">
              <a:lumMod val="40000"/>
              <a:lumOff val="6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bg1">
                    <a:lumMod val="50000"/>
                  </a:schemeClr>
                </a:solidFill>
                <a:latin typeface="Roboto" panose="02000000000000000000" pitchFamily="2" charset="0"/>
                <a:ea typeface="Roboto" panose="02000000000000000000" pitchFamily="2" charset="0"/>
              </a:rPr>
              <a:t>Eligible ITC as per the provisions of Section 17</a:t>
            </a:r>
          </a:p>
        </p:txBody>
      </p:sp>
      <p:sp>
        <p:nvSpPr>
          <p:cNvPr id="28" name="Rectangle 27">
            <a:extLst>
              <a:ext uri="{FF2B5EF4-FFF2-40B4-BE49-F238E27FC236}">
                <a16:creationId xmlns:a16="http://schemas.microsoft.com/office/drawing/2014/main" id="{B3E754AF-6B00-2411-D73A-BC02EF9F2A58}"/>
              </a:ext>
            </a:extLst>
          </p:cNvPr>
          <p:cNvSpPr/>
          <p:nvPr/>
        </p:nvSpPr>
        <p:spPr>
          <a:xfrm>
            <a:off x="9897531" y="3577861"/>
            <a:ext cx="2768602" cy="1237190"/>
          </a:xfrm>
          <a:prstGeom prst="rect">
            <a:avLst/>
          </a:prstGeom>
          <a:solidFill>
            <a:schemeClr val="accent3">
              <a:lumMod val="40000"/>
              <a:lumOff val="6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bg1">
                    <a:lumMod val="50000"/>
                  </a:schemeClr>
                </a:solidFill>
                <a:latin typeface="Roboto" panose="02000000000000000000" pitchFamily="2" charset="0"/>
                <a:ea typeface="Roboto" panose="02000000000000000000" pitchFamily="2" charset="0"/>
              </a:rPr>
              <a:t>ITC availed before 30</a:t>
            </a:r>
            <a:r>
              <a:rPr lang="en-US" sz="1600" b="1" baseline="30000" dirty="0">
                <a:solidFill>
                  <a:schemeClr val="bg1">
                    <a:lumMod val="50000"/>
                  </a:schemeClr>
                </a:solidFill>
                <a:latin typeface="Roboto" panose="02000000000000000000" pitchFamily="2" charset="0"/>
                <a:ea typeface="Roboto" panose="02000000000000000000" pitchFamily="2" charset="0"/>
              </a:rPr>
              <a:t>th</a:t>
            </a:r>
            <a:r>
              <a:rPr lang="en-US" sz="1600" b="1" dirty="0">
                <a:solidFill>
                  <a:schemeClr val="bg1">
                    <a:lumMod val="50000"/>
                  </a:schemeClr>
                </a:solidFill>
                <a:latin typeface="Roboto" panose="02000000000000000000" pitchFamily="2" charset="0"/>
                <a:ea typeface="Roboto" panose="02000000000000000000" pitchFamily="2" charset="0"/>
              </a:rPr>
              <a:t> November of following year</a:t>
            </a:r>
          </a:p>
        </p:txBody>
      </p:sp>
      <p:sp>
        <p:nvSpPr>
          <p:cNvPr id="29" name="Rectangle 28">
            <a:extLst>
              <a:ext uri="{FF2B5EF4-FFF2-40B4-BE49-F238E27FC236}">
                <a16:creationId xmlns:a16="http://schemas.microsoft.com/office/drawing/2014/main" id="{4FDEE418-ABEE-8CD7-ACD8-2272EABFB0EA}"/>
              </a:ext>
            </a:extLst>
          </p:cNvPr>
          <p:cNvSpPr/>
          <p:nvPr/>
        </p:nvSpPr>
        <p:spPr>
          <a:xfrm>
            <a:off x="9874553" y="5268686"/>
            <a:ext cx="2768602" cy="1236073"/>
          </a:xfrm>
          <a:prstGeom prst="rect">
            <a:avLst/>
          </a:prstGeom>
          <a:solidFill>
            <a:schemeClr val="accent3">
              <a:lumMod val="40000"/>
              <a:lumOff val="6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bg1">
                    <a:lumMod val="50000"/>
                  </a:schemeClr>
                </a:solidFill>
                <a:latin typeface="Roboto" panose="02000000000000000000" pitchFamily="2" charset="0"/>
                <a:ea typeface="Roboto" panose="02000000000000000000" pitchFamily="2" charset="0"/>
              </a:rPr>
              <a:t>Check Invoice if not already availed in previous months</a:t>
            </a:r>
          </a:p>
        </p:txBody>
      </p:sp>
      <p:cxnSp>
        <p:nvCxnSpPr>
          <p:cNvPr id="33" name="Straight Arrow Connector 32">
            <a:extLst>
              <a:ext uri="{FF2B5EF4-FFF2-40B4-BE49-F238E27FC236}">
                <a16:creationId xmlns:a16="http://schemas.microsoft.com/office/drawing/2014/main" id="{ECE1EC9F-9A73-8CF1-4608-B91FAECE5415}"/>
              </a:ext>
            </a:extLst>
          </p:cNvPr>
          <p:cNvCxnSpPr>
            <a:cxnSpLocks/>
          </p:cNvCxnSpPr>
          <p:nvPr/>
        </p:nvCxnSpPr>
        <p:spPr>
          <a:xfrm>
            <a:off x="3980844" y="3374486"/>
            <a:ext cx="1337735" cy="56611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58A3AF-8A54-8673-E2BE-7708428324D9}"/>
              </a:ext>
            </a:extLst>
          </p:cNvPr>
          <p:cNvCxnSpPr>
            <a:cxnSpLocks/>
          </p:cNvCxnSpPr>
          <p:nvPr/>
        </p:nvCxnSpPr>
        <p:spPr>
          <a:xfrm flipV="1">
            <a:off x="3398156" y="5268686"/>
            <a:ext cx="1246415" cy="511671"/>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3F7D25-5506-8F03-7F78-A65894266D36}"/>
              </a:ext>
            </a:extLst>
          </p:cNvPr>
          <p:cNvCxnSpPr>
            <a:cxnSpLocks/>
          </p:cNvCxnSpPr>
          <p:nvPr/>
        </p:nvCxnSpPr>
        <p:spPr>
          <a:xfrm flipH="1" flipV="1">
            <a:off x="8585200" y="5397993"/>
            <a:ext cx="1233108" cy="46596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BC8584B-FB95-4D70-57C5-2FEA524708DF}"/>
              </a:ext>
            </a:extLst>
          </p:cNvPr>
          <p:cNvCxnSpPr>
            <a:cxnSpLocks/>
          </p:cNvCxnSpPr>
          <p:nvPr/>
        </p:nvCxnSpPr>
        <p:spPr>
          <a:xfrm flipH="1">
            <a:off x="8744584" y="4196456"/>
            <a:ext cx="1073724" cy="4072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778277A-7812-C7D7-029C-E481103C9268}"/>
              </a:ext>
            </a:extLst>
          </p:cNvPr>
          <p:cNvCxnSpPr>
            <a:cxnSpLocks/>
          </p:cNvCxnSpPr>
          <p:nvPr/>
        </p:nvCxnSpPr>
        <p:spPr>
          <a:xfrm flipH="1">
            <a:off x="8218305" y="3408606"/>
            <a:ext cx="1093518" cy="69449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2A4820-6AE7-245B-04A9-EDE5841D34FA}"/>
              </a:ext>
            </a:extLst>
          </p:cNvPr>
          <p:cNvCxnSpPr>
            <a:cxnSpLocks/>
          </p:cNvCxnSpPr>
          <p:nvPr/>
        </p:nvCxnSpPr>
        <p:spPr>
          <a:xfrm>
            <a:off x="6596743" y="3317079"/>
            <a:ext cx="0" cy="46929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8811C12C-8564-249D-778B-9EF6BE4CE56D}"/>
              </a:ext>
            </a:extLst>
          </p:cNvPr>
          <p:cNvCxnSpPr>
            <a:cxnSpLocks/>
          </p:cNvCxnSpPr>
          <p:nvPr/>
        </p:nvCxnSpPr>
        <p:spPr>
          <a:xfrm>
            <a:off x="3395133" y="4162445"/>
            <a:ext cx="1098245" cy="375537"/>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1397EBD-75E5-213B-97EE-7CC515D09C69}"/>
              </a:ext>
            </a:extLst>
          </p:cNvPr>
          <p:cNvSpPr txBox="1"/>
          <p:nvPr/>
        </p:nvSpPr>
        <p:spPr>
          <a:xfrm>
            <a:off x="1071282" y="6648271"/>
            <a:ext cx="11827934" cy="1200329"/>
          </a:xfrm>
          <a:prstGeom prst="rect">
            <a:avLst/>
          </a:prstGeom>
          <a:noFill/>
        </p:spPr>
        <p:txBody>
          <a:bodyPr wrap="square" rtlCol="0">
            <a:spAutoFit/>
          </a:bodyPr>
          <a:lstStyle/>
          <a:p>
            <a:pPr algn="just"/>
            <a:r>
              <a:rPr lang="en-US" sz="2400" dirty="0">
                <a:solidFill>
                  <a:srgbClr val="6A6A6A"/>
                </a:solidFill>
                <a:latin typeface="Roboto" panose="02000000000000000000" pitchFamily="2" charset="0"/>
                <a:ea typeface="Roboto" panose="02000000000000000000" pitchFamily="2" charset="0"/>
              </a:rPr>
              <a:t>As per Section 155 of CGST Act, 2017, </a:t>
            </a:r>
            <a:r>
              <a:rPr lang="en-US" sz="2400" i="1" dirty="0">
                <a:solidFill>
                  <a:srgbClr val="6A6A6A"/>
                </a:solidFill>
                <a:latin typeface="Roboto" panose="02000000000000000000" pitchFamily="2" charset="0"/>
                <a:ea typeface="Roboto" panose="02000000000000000000" pitchFamily="2" charset="0"/>
              </a:rPr>
              <a:t>“Where any person claims that he is eligible for input tax credit under this Act, </a:t>
            </a:r>
            <a:r>
              <a:rPr lang="en-US" sz="2400" i="1" u="sng" dirty="0">
                <a:solidFill>
                  <a:srgbClr val="6A6A6A"/>
                </a:solidFill>
                <a:latin typeface="Roboto" panose="02000000000000000000" pitchFamily="2" charset="0"/>
                <a:ea typeface="Roboto" panose="02000000000000000000" pitchFamily="2" charset="0"/>
              </a:rPr>
              <a:t>the burden of proving such claim shall lie on such person.”</a:t>
            </a:r>
          </a:p>
        </p:txBody>
      </p:sp>
    </p:spTree>
    <p:extLst>
      <p:ext uri="{BB962C8B-B14F-4D97-AF65-F5344CB8AC3E}">
        <p14:creationId xmlns:p14="http://schemas.microsoft.com/office/powerpoint/2010/main" val="322529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43000"/>
            <a:ext cx="10330154" cy="646290"/>
          </a:xfrm>
          <a:prstGeom prst="rect">
            <a:avLst/>
          </a:prstGeom>
          <a:noFill/>
          <a:ln>
            <a:noFill/>
          </a:ln>
        </p:spPr>
        <p:txBody>
          <a:bodyPr spcFirstLastPara="1" wrap="square" lIns="91425" tIns="45700" rIns="91425" bIns="45700" anchor="t" anchorCtr="0">
            <a:spAutoFit/>
          </a:bodyPr>
          <a:lstStyle/>
          <a:p>
            <a:pPr algn="l"/>
            <a:r>
              <a:rPr lang="en-US" sz="3600" b="1" dirty="0">
                <a:latin typeface="Faustina"/>
              </a:rPr>
              <a:t>Types of </a:t>
            </a:r>
            <a:r>
              <a:rPr lang="en-US" sz="3600" b="1" i="0" dirty="0">
                <a:effectLst/>
                <a:latin typeface="Faustina"/>
              </a:rPr>
              <a:t>Input Tax Credit</a:t>
            </a: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33600"/>
            <a:ext cx="11370733" cy="518907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dirty="0">
                <a:solidFill>
                  <a:srgbClr val="6A6A6A"/>
                </a:solidFill>
                <a:effectLst/>
                <a:latin typeface="Roboto" panose="02000000000000000000" pitchFamily="2" charset="0"/>
                <a:ea typeface="Roboto" panose="02000000000000000000" pitchFamily="2" charset="0"/>
              </a:rPr>
              <a:t>There are 3 types of Input Tax Credits</a:t>
            </a:r>
          </a:p>
          <a:p>
            <a:pPr marL="342900" marR="0" lvl="0" indent="-342900" algn="just" rtl="0">
              <a:lnSpc>
                <a:spcPct val="120000"/>
              </a:lnSpc>
              <a:spcBef>
                <a:spcPts val="0"/>
              </a:spcBef>
              <a:spcAft>
                <a:spcPts val="0"/>
              </a:spcAft>
              <a:buFont typeface="Arial" panose="020B0604020202020204" pitchFamily="34" charset="0"/>
              <a:buChar char="•"/>
            </a:pPr>
            <a:r>
              <a:rPr lang="en-US" sz="2400" b="1" dirty="0">
                <a:solidFill>
                  <a:srgbClr val="6A6A6A"/>
                </a:solidFill>
                <a:latin typeface="Roboto" panose="02000000000000000000" pitchFamily="2" charset="0"/>
                <a:ea typeface="Roboto" panose="02000000000000000000" pitchFamily="2" charset="0"/>
              </a:rPr>
              <a:t>Input-</a:t>
            </a:r>
            <a:r>
              <a:rPr lang="en-US" sz="2400" dirty="0">
                <a:solidFill>
                  <a:srgbClr val="6A6A6A"/>
                </a:solidFill>
                <a:latin typeface="Roboto" panose="02000000000000000000" pitchFamily="2" charset="0"/>
                <a:ea typeface="Roboto" panose="02000000000000000000" pitchFamily="2" charset="0"/>
              </a:rPr>
              <a:t> Tax on goods purchased are called inputs. These goods may be purchased for resale (e.g. Stationary, raw material etc.).</a:t>
            </a:r>
          </a:p>
          <a:p>
            <a:pPr marL="342900" marR="0" lvl="0" indent="-342900" algn="just" rtl="0">
              <a:lnSpc>
                <a:spcPct val="120000"/>
              </a:lnSpc>
              <a:spcBef>
                <a:spcPts val="0"/>
              </a:spcBef>
              <a:spcAft>
                <a:spcPts val="0"/>
              </a:spcAft>
              <a:buFont typeface="Arial" panose="020B0604020202020204" pitchFamily="34" charset="0"/>
              <a:buChar char="•"/>
            </a:pPr>
            <a:endParaRPr lang="en-US" sz="2400" dirty="0">
              <a:solidFill>
                <a:srgbClr val="6A6A6A"/>
              </a:solidFill>
              <a:latin typeface="Roboto" panose="02000000000000000000" pitchFamily="2" charset="0"/>
              <a:ea typeface="Roboto" panose="02000000000000000000" pitchFamily="2" charset="0"/>
            </a:endParaRPr>
          </a:p>
          <a:p>
            <a:pPr marL="342900" marR="0" lvl="0" indent="-342900" algn="just" rtl="0">
              <a:lnSpc>
                <a:spcPct val="120000"/>
              </a:lnSpc>
              <a:spcBef>
                <a:spcPts val="0"/>
              </a:spcBef>
              <a:spcAft>
                <a:spcPts val="0"/>
              </a:spcAft>
              <a:buFont typeface="Arial" panose="020B0604020202020204" pitchFamily="34" charset="0"/>
              <a:buChar char="•"/>
            </a:pPr>
            <a:r>
              <a:rPr lang="en-US" sz="2400" b="1" i="0" dirty="0">
                <a:solidFill>
                  <a:srgbClr val="6A6A6A"/>
                </a:solidFill>
                <a:effectLst/>
                <a:latin typeface="Roboto" panose="02000000000000000000" pitchFamily="2" charset="0"/>
                <a:ea typeface="Roboto" panose="02000000000000000000" pitchFamily="2" charset="0"/>
              </a:rPr>
              <a:t>Capital Goods- </a:t>
            </a:r>
            <a:r>
              <a:rPr lang="en-US" sz="2400" b="0" i="0" dirty="0">
                <a:solidFill>
                  <a:srgbClr val="6A6A6A"/>
                </a:solidFill>
                <a:effectLst/>
                <a:latin typeface="Roboto" panose="02000000000000000000" pitchFamily="2" charset="0"/>
                <a:ea typeface="Roboto" panose="02000000000000000000" pitchFamily="2" charset="0"/>
              </a:rPr>
              <a:t>Those goods which are capitalized in books of accounts which are intended to be used in course of furtherance of business (e.g. Machinery</a:t>
            </a:r>
            <a:r>
              <a:rPr lang="en-US" sz="2400" dirty="0">
                <a:solidFill>
                  <a:srgbClr val="6A6A6A"/>
                </a:solidFill>
                <a:latin typeface="Roboto" panose="02000000000000000000" pitchFamily="2" charset="0"/>
                <a:ea typeface="Roboto" panose="02000000000000000000" pitchFamily="2" charset="0"/>
              </a:rPr>
              <a:t>, Computer etc.)</a:t>
            </a:r>
          </a:p>
          <a:p>
            <a:pPr marL="342900" marR="0" lvl="0" indent="-342900" algn="just" rtl="0">
              <a:lnSpc>
                <a:spcPct val="120000"/>
              </a:lnSpc>
              <a:spcBef>
                <a:spcPts val="0"/>
              </a:spcBef>
              <a:spcAft>
                <a:spcPts val="0"/>
              </a:spcAft>
              <a:buFont typeface="Arial" panose="020B0604020202020204" pitchFamily="34" charset="0"/>
              <a:buChar char="•"/>
            </a:pPr>
            <a:endParaRPr lang="en-US" sz="2400" b="0" i="0" dirty="0">
              <a:solidFill>
                <a:srgbClr val="6A6A6A"/>
              </a:solidFill>
              <a:effectLst/>
              <a:latin typeface="Roboto" panose="02000000000000000000" pitchFamily="2" charset="0"/>
              <a:ea typeface="Roboto" panose="02000000000000000000" pitchFamily="2" charset="0"/>
            </a:endParaRPr>
          </a:p>
          <a:p>
            <a:pPr marL="342900" marR="0" lvl="0" indent="-342900" algn="just" rtl="0">
              <a:lnSpc>
                <a:spcPct val="120000"/>
              </a:lnSpc>
              <a:spcBef>
                <a:spcPts val="0"/>
              </a:spcBef>
              <a:spcAft>
                <a:spcPts val="0"/>
              </a:spcAft>
              <a:buFont typeface="Arial" panose="020B0604020202020204" pitchFamily="34" charset="0"/>
              <a:buChar char="•"/>
            </a:pPr>
            <a:r>
              <a:rPr lang="en-US" sz="2400" b="1" dirty="0">
                <a:solidFill>
                  <a:srgbClr val="6A6A6A"/>
                </a:solidFill>
                <a:latin typeface="Roboto" panose="02000000000000000000" pitchFamily="2" charset="0"/>
                <a:ea typeface="Roboto" panose="02000000000000000000" pitchFamily="2" charset="0"/>
              </a:rPr>
              <a:t>Input Services- S</a:t>
            </a:r>
            <a:r>
              <a:rPr lang="en-US" sz="2400" dirty="0">
                <a:solidFill>
                  <a:srgbClr val="6A6A6A"/>
                </a:solidFill>
                <a:latin typeface="Roboto" panose="02000000000000000000" pitchFamily="2" charset="0"/>
                <a:ea typeface="Roboto" panose="02000000000000000000" pitchFamily="2" charset="0"/>
              </a:rPr>
              <a:t>ervices </a:t>
            </a:r>
            <a:r>
              <a:rPr lang="en-US" sz="2400" b="0" i="0" dirty="0">
                <a:solidFill>
                  <a:srgbClr val="6A6A6A"/>
                </a:solidFill>
                <a:effectLst/>
                <a:latin typeface="Roboto" panose="02000000000000000000" pitchFamily="2" charset="0"/>
                <a:ea typeface="Roboto" panose="02000000000000000000" pitchFamily="2" charset="0"/>
              </a:rPr>
              <a:t>intended to be used in course of furtherance of business</a:t>
            </a:r>
            <a:r>
              <a:rPr lang="en-US" sz="2400" dirty="0">
                <a:solidFill>
                  <a:srgbClr val="6A6A6A"/>
                </a:solidFill>
                <a:latin typeface="Roboto" panose="02000000000000000000" pitchFamily="2" charset="0"/>
                <a:ea typeface="Roboto" panose="02000000000000000000" pitchFamily="2" charset="0"/>
              </a:rPr>
              <a:t> like broadband and telephone services.</a:t>
            </a:r>
            <a:endParaRPr lang="en-US" sz="2400" b="0" i="0" dirty="0">
              <a:solidFill>
                <a:srgbClr val="6A6A6A"/>
              </a:solidFill>
              <a:effectLst/>
              <a:latin typeface="Roboto" panose="02000000000000000000" pitchFamily="2" charset="0"/>
              <a:ea typeface="Roboto" panose="02000000000000000000" pitchFamily="2" charset="0"/>
            </a:endParaRPr>
          </a:p>
          <a:p>
            <a:pPr marL="285750" marR="0" lvl="0" indent="-285750" algn="just" rtl="0">
              <a:lnSpc>
                <a:spcPct val="120000"/>
              </a:lnSpc>
              <a:spcBef>
                <a:spcPts val="0"/>
              </a:spcBef>
              <a:spcAft>
                <a:spcPts val="0"/>
              </a:spcAft>
              <a:buFont typeface="Arial" panose="020B0604020202020204" pitchFamily="34" charset="0"/>
              <a:buChar char="•"/>
            </a:pPr>
            <a:endParaRPr lang="en-US" sz="1800" b="1" dirty="0">
              <a:solidFill>
                <a:srgbClr val="8AAA3F"/>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endParaRPr lang="en-US" sz="1800" b="1" dirty="0">
              <a:solidFill>
                <a:srgbClr val="8AAA3F"/>
              </a:solidFill>
              <a:latin typeface="Roboto" panose="02000000000000000000" pitchFamily="2" charset="0"/>
              <a:ea typeface="Roboto" panose="02000000000000000000" pitchFamily="2" charset="0"/>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21494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43000"/>
            <a:ext cx="10330154"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Legal Framework of ITC</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2" name="Table 1">
            <a:extLst>
              <a:ext uri="{FF2B5EF4-FFF2-40B4-BE49-F238E27FC236}">
                <a16:creationId xmlns:a16="http://schemas.microsoft.com/office/drawing/2014/main" id="{33D1D2B5-88ED-629D-D599-383FA242E82C}"/>
              </a:ext>
            </a:extLst>
          </p:cNvPr>
          <p:cNvGraphicFramePr>
            <a:graphicFrameLocks noGrp="1"/>
          </p:cNvGraphicFramePr>
          <p:nvPr>
            <p:extLst>
              <p:ext uri="{D42A27DB-BD31-4B8C-83A1-F6EECF244321}">
                <p14:modId xmlns:p14="http://schemas.microsoft.com/office/powerpoint/2010/main" val="2057631942"/>
              </p:ext>
            </p:extLst>
          </p:nvPr>
        </p:nvGraphicFramePr>
        <p:xfrm>
          <a:off x="933101" y="2492516"/>
          <a:ext cx="11597566" cy="3115452"/>
        </p:xfrm>
        <a:graphic>
          <a:graphicData uri="http://schemas.openxmlformats.org/drawingml/2006/table">
            <a:tbl>
              <a:tblPr firstCol="1" bandRow="1">
                <a:tableStyleId>{F5AB1C69-6EDB-4FF4-983F-18BD219EF322}</a:tableStyleId>
              </a:tblPr>
              <a:tblGrid>
                <a:gridCol w="1939203">
                  <a:extLst>
                    <a:ext uri="{9D8B030D-6E8A-4147-A177-3AD203B41FA5}">
                      <a16:colId xmlns:a16="http://schemas.microsoft.com/office/drawing/2014/main" val="2334909259"/>
                    </a:ext>
                  </a:extLst>
                </a:gridCol>
                <a:gridCol w="9658363">
                  <a:extLst>
                    <a:ext uri="{9D8B030D-6E8A-4147-A177-3AD203B41FA5}">
                      <a16:colId xmlns:a16="http://schemas.microsoft.com/office/drawing/2014/main" val="1651256377"/>
                    </a:ext>
                  </a:extLst>
                </a:gridCol>
              </a:tblGrid>
              <a:tr h="487700">
                <a:tc>
                  <a:txBody>
                    <a:bodyPr/>
                    <a:lstStyle/>
                    <a:p>
                      <a:pPr marL="0" marR="0" latinLnBrk="1">
                        <a:lnSpc>
                          <a:spcPts val="1800"/>
                        </a:lnSpc>
                        <a:spcBef>
                          <a:spcPts val="0"/>
                        </a:spcBef>
                        <a:spcAft>
                          <a:spcPts val="1200"/>
                        </a:spcAft>
                      </a:pPr>
                      <a:r>
                        <a:rPr lang="en-US" sz="2000" b="1" spc="45" dirty="0">
                          <a:effectLst/>
                          <a:latin typeface="Roboto" panose="02000000000000000000" pitchFamily="2" charset="0"/>
                          <a:ea typeface="Roboto" panose="02000000000000000000" pitchFamily="2" charset="0"/>
                        </a:rPr>
                        <a:t>Section 16:</a:t>
                      </a:r>
                      <a:endParaRPr lang="en-US" sz="2000" b="1"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tc>
                  <a:txBody>
                    <a:bodyPr/>
                    <a:lstStyle/>
                    <a:p>
                      <a:pPr marL="0" marR="0" latinLnBrk="1">
                        <a:lnSpc>
                          <a:spcPts val="1800"/>
                        </a:lnSpc>
                        <a:spcBef>
                          <a:spcPts val="0"/>
                        </a:spcBef>
                        <a:spcAft>
                          <a:spcPts val="1200"/>
                        </a:spcAft>
                      </a:pPr>
                      <a:r>
                        <a:rPr lang="en-US" sz="2000" b="1" spc="45" dirty="0">
                          <a:effectLst/>
                          <a:latin typeface="Roboto" panose="02000000000000000000" pitchFamily="2" charset="0"/>
                          <a:ea typeface="Roboto" panose="02000000000000000000" pitchFamily="2" charset="0"/>
                        </a:rPr>
                        <a:t>Eligibility and Conditions for taking Input tax credit</a:t>
                      </a:r>
                      <a:endParaRPr lang="en-US" sz="2000" b="1"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extLst>
                  <a:ext uri="{0D108BD9-81ED-4DB2-BD59-A6C34878D82A}">
                    <a16:rowId xmlns:a16="http://schemas.microsoft.com/office/drawing/2014/main" val="78771977"/>
                  </a:ext>
                </a:extLst>
              </a:tr>
              <a:tr h="467681">
                <a:tc>
                  <a:txBody>
                    <a:bodyPr/>
                    <a:lstStyle/>
                    <a:p>
                      <a:pPr marL="0" marR="0" latinLnBrk="1">
                        <a:lnSpc>
                          <a:spcPts val="1800"/>
                        </a:lnSpc>
                        <a:spcBef>
                          <a:spcPts val="0"/>
                        </a:spcBef>
                        <a:spcAft>
                          <a:spcPts val="1200"/>
                        </a:spcAft>
                      </a:pPr>
                      <a:r>
                        <a:rPr lang="en-US" sz="2000" b="1" spc="45" dirty="0">
                          <a:effectLst/>
                          <a:latin typeface="Roboto" panose="02000000000000000000" pitchFamily="2" charset="0"/>
                          <a:ea typeface="Roboto" panose="02000000000000000000" pitchFamily="2" charset="0"/>
                        </a:rPr>
                        <a:t>Section 17:</a:t>
                      </a:r>
                      <a:endParaRPr lang="en-US" sz="2000" b="1"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tc>
                  <a:txBody>
                    <a:bodyPr/>
                    <a:lstStyle/>
                    <a:p>
                      <a:pPr marL="0" marR="0" latinLnBrk="1">
                        <a:lnSpc>
                          <a:spcPts val="1800"/>
                        </a:lnSpc>
                        <a:spcBef>
                          <a:spcPts val="0"/>
                        </a:spcBef>
                        <a:spcAft>
                          <a:spcPts val="1200"/>
                        </a:spcAft>
                      </a:pPr>
                      <a:r>
                        <a:rPr lang="en-US" sz="2000" b="1" spc="45" dirty="0">
                          <a:effectLst/>
                          <a:latin typeface="Roboto" panose="02000000000000000000" pitchFamily="2" charset="0"/>
                          <a:ea typeface="Roboto" panose="02000000000000000000" pitchFamily="2" charset="0"/>
                        </a:rPr>
                        <a:t>Apportionment of credit and blocked credits</a:t>
                      </a:r>
                      <a:endParaRPr lang="en-US" sz="2000" b="1"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extLst>
                  <a:ext uri="{0D108BD9-81ED-4DB2-BD59-A6C34878D82A}">
                    <a16:rowId xmlns:a16="http://schemas.microsoft.com/office/drawing/2014/main" val="3384864363"/>
                  </a:ext>
                </a:extLst>
              </a:tr>
              <a:tr h="480585">
                <a:tc>
                  <a:txBody>
                    <a:bodyPr/>
                    <a:lstStyle/>
                    <a:p>
                      <a:pPr marL="0" marR="0" latinLnBrk="1">
                        <a:lnSpc>
                          <a:spcPts val="1800"/>
                        </a:lnSpc>
                        <a:spcBef>
                          <a:spcPts val="0"/>
                        </a:spcBef>
                        <a:spcAft>
                          <a:spcPts val="1200"/>
                        </a:spcAft>
                      </a:pPr>
                      <a:r>
                        <a:rPr lang="en-US" sz="2000" spc="45" dirty="0">
                          <a:effectLst/>
                          <a:latin typeface="Roboto" panose="02000000000000000000" pitchFamily="2" charset="0"/>
                          <a:ea typeface="Roboto" panose="02000000000000000000" pitchFamily="2" charset="0"/>
                        </a:rPr>
                        <a:t>Section 18:</a:t>
                      </a:r>
                      <a:endParaRPr lang="en-US" sz="2000"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tc>
                  <a:txBody>
                    <a:bodyPr/>
                    <a:lstStyle/>
                    <a:p>
                      <a:pPr marL="0" marR="0" latinLnBrk="1">
                        <a:lnSpc>
                          <a:spcPts val="1800"/>
                        </a:lnSpc>
                        <a:spcBef>
                          <a:spcPts val="0"/>
                        </a:spcBef>
                        <a:spcAft>
                          <a:spcPts val="1200"/>
                        </a:spcAft>
                      </a:pPr>
                      <a:r>
                        <a:rPr lang="en-US" sz="2000" spc="45" dirty="0">
                          <a:effectLst/>
                          <a:latin typeface="Roboto" panose="02000000000000000000" pitchFamily="2" charset="0"/>
                          <a:ea typeface="Roboto" panose="02000000000000000000" pitchFamily="2" charset="0"/>
                        </a:rPr>
                        <a:t>Availability of Credits in Special Circumstances</a:t>
                      </a:r>
                      <a:endParaRPr lang="en-US" sz="2000"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extLst>
                  <a:ext uri="{0D108BD9-81ED-4DB2-BD59-A6C34878D82A}">
                    <a16:rowId xmlns:a16="http://schemas.microsoft.com/office/drawing/2014/main" val="434652444"/>
                  </a:ext>
                </a:extLst>
              </a:tr>
              <a:tr h="524934">
                <a:tc>
                  <a:txBody>
                    <a:bodyPr/>
                    <a:lstStyle/>
                    <a:p>
                      <a:pPr marL="0" marR="0" latinLnBrk="1">
                        <a:lnSpc>
                          <a:spcPts val="1800"/>
                        </a:lnSpc>
                        <a:spcBef>
                          <a:spcPts val="0"/>
                        </a:spcBef>
                        <a:spcAft>
                          <a:spcPts val="1200"/>
                        </a:spcAft>
                      </a:pPr>
                      <a:r>
                        <a:rPr lang="en-US" sz="2000" spc="45">
                          <a:effectLst/>
                          <a:latin typeface="Roboto" panose="02000000000000000000" pitchFamily="2" charset="0"/>
                          <a:ea typeface="Roboto" panose="02000000000000000000" pitchFamily="2" charset="0"/>
                        </a:rPr>
                        <a:t>Section 19:</a:t>
                      </a:r>
                      <a:endParaRPr lang="en-US" sz="200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tc>
                  <a:txBody>
                    <a:bodyPr/>
                    <a:lstStyle/>
                    <a:p>
                      <a:pPr marL="0" marR="0" latinLnBrk="1">
                        <a:lnSpc>
                          <a:spcPts val="1800"/>
                        </a:lnSpc>
                        <a:spcBef>
                          <a:spcPts val="0"/>
                        </a:spcBef>
                        <a:spcAft>
                          <a:spcPts val="1200"/>
                        </a:spcAft>
                      </a:pPr>
                      <a:r>
                        <a:rPr lang="en-US" sz="2000" spc="45" dirty="0">
                          <a:effectLst/>
                          <a:latin typeface="Roboto" panose="02000000000000000000" pitchFamily="2" charset="0"/>
                          <a:ea typeface="Roboto" panose="02000000000000000000" pitchFamily="2" charset="0"/>
                        </a:rPr>
                        <a:t>Taking input tax credit in respect of inputs and capital goods sent for job work.</a:t>
                      </a:r>
                      <a:endParaRPr lang="en-US" sz="2000"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extLst>
                  <a:ext uri="{0D108BD9-81ED-4DB2-BD59-A6C34878D82A}">
                    <a16:rowId xmlns:a16="http://schemas.microsoft.com/office/drawing/2014/main" val="935140604"/>
                  </a:ext>
                </a:extLst>
              </a:tr>
              <a:tr h="524933">
                <a:tc>
                  <a:txBody>
                    <a:bodyPr/>
                    <a:lstStyle/>
                    <a:p>
                      <a:pPr marL="0" marR="0" latinLnBrk="1">
                        <a:lnSpc>
                          <a:spcPts val="1800"/>
                        </a:lnSpc>
                        <a:spcBef>
                          <a:spcPts val="0"/>
                        </a:spcBef>
                        <a:spcAft>
                          <a:spcPts val="1200"/>
                        </a:spcAft>
                      </a:pPr>
                      <a:r>
                        <a:rPr lang="en-US" sz="2000" spc="45">
                          <a:effectLst/>
                          <a:latin typeface="Roboto" panose="02000000000000000000" pitchFamily="2" charset="0"/>
                          <a:ea typeface="Roboto" panose="02000000000000000000" pitchFamily="2" charset="0"/>
                        </a:rPr>
                        <a:t>Section 41:</a:t>
                      </a:r>
                      <a:endParaRPr lang="en-US" sz="200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tc>
                  <a:txBody>
                    <a:bodyPr/>
                    <a:lstStyle/>
                    <a:p>
                      <a:pPr marL="0" marR="0" latinLnBrk="1">
                        <a:lnSpc>
                          <a:spcPts val="1800"/>
                        </a:lnSpc>
                        <a:spcBef>
                          <a:spcPts val="0"/>
                        </a:spcBef>
                        <a:spcAft>
                          <a:spcPts val="1200"/>
                        </a:spcAft>
                      </a:pPr>
                      <a:r>
                        <a:rPr lang="en-US" sz="2000" b="1" spc="45" dirty="0">
                          <a:effectLst/>
                          <a:latin typeface="Roboto" panose="02000000000000000000" pitchFamily="2" charset="0"/>
                          <a:ea typeface="Roboto" panose="02000000000000000000" pitchFamily="2" charset="0"/>
                        </a:rPr>
                        <a:t>Utilization of ITC</a:t>
                      </a:r>
                      <a:endParaRPr lang="en-US" sz="2000" b="1"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extLst>
                  <a:ext uri="{0D108BD9-81ED-4DB2-BD59-A6C34878D82A}">
                    <a16:rowId xmlns:a16="http://schemas.microsoft.com/office/drawing/2014/main" val="2553437558"/>
                  </a:ext>
                </a:extLst>
              </a:tr>
              <a:tr h="629619">
                <a:tc>
                  <a:txBody>
                    <a:bodyPr/>
                    <a:lstStyle/>
                    <a:p>
                      <a:pPr marL="0" marR="0" latinLnBrk="1">
                        <a:lnSpc>
                          <a:spcPts val="1800"/>
                        </a:lnSpc>
                        <a:spcBef>
                          <a:spcPts val="0"/>
                        </a:spcBef>
                        <a:spcAft>
                          <a:spcPts val="1200"/>
                        </a:spcAft>
                      </a:pPr>
                      <a:r>
                        <a:rPr lang="en-US" sz="2000" spc="45">
                          <a:effectLst/>
                          <a:latin typeface="Roboto" panose="02000000000000000000" pitchFamily="2" charset="0"/>
                          <a:ea typeface="Roboto" panose="02000000000000000000" pitchFamily="2" charset="0"/>
                        </a:rPr>
                        <a:t>Section 42:</a:t>
                      </a:r>
                      <a:endParaRPr lang="en-US" sz="200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tc>
                  <a:txBody>
                    <a:bodyPr/>
                    <a:lstStyle/>
                    <a:p>
                      <a:pPr marL="0" marR="0" latinLnBrk="1">
                        <a:lnSpc>
                          <a:spcPts val="1800"/>
                        </a:lnSpc>
                        <a:spcBef>
                          <a:spcPts val="0"/>
                        </a:spcBef>
                        <a:spcAft>
                          <a:spcPts val="1200"/>
                        </a:spcAft>
                      </a:pPr>
                      <a:r>
                        <a:rPr lang="en-US" sz="2000" spc="45" dirty="0">
                          <a:effectLst/>
                          <a:latin typeface="Roboto" panose="02000000000000000000" pitchFamily="2" charset="0"/>
                          <a:ea typeface="Roboto" panose="02000000000000000000" pitchFamily="2" charset="0"/>
                        </a:rPr>
                        <a:t>Matching, Reversal and Reclaim of ITC.</a:t>
                      </a:r>
                      <a:endParaRPr lang="en-US" sz="2000" dirty="0">
                        <a:effectLst/>
                        <a:latin typeface="Roboto" panose="02000000000000000000" pitchFamily="2" charset="0"/>
                        <a:ea typeface="Roboto" panose="02000000000000000000" pitchFamily="2" charset="0"/>
                        <a:cs typeface="Times New Roman" panose="02020603050405020304" pitchFamily="18" charset="0"/>
                      </a:endParaRPr>
                    </a:p>
                  </a:txBody>
                  <a:tcPr marL="95250" marR="95250" marT="95250" marB="95250"/>
                </a:tc>
                <a:extLst>
                  <a:ext uri="{0D108BD9-81ED-4DB2-BD59-A6C34878D82A}">
                    <a16:rowId xmlns:a16="http://schemas.microsoft.com/office/drawing/2014/main" val="2017200808"/>
                  </a:ext>
                </a:extLst>
              </a:tr>
            </a:tbl>
          </a:graphicData>
        </a:graphic>
      </p:graphicFrame>
    </p:spTree>
    <p:extLst>
      <p:ext uri="{BB962C8B-B14F-4D97-AF65-F5344CB8AC3E}">
        <p14:creationId xmlns:p14="http://schemas.microsoft.com/office/powerpoint/2010/main" val="262435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1143000"/>
            <a:ext cx="10330154" cy="646290"/>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CGST Rules, 2017 relating to ITC</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33600"/>
            <a:ext cx="11370733"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cs typeface="Roboto"/>
                <a:sym typeface="Roboto"/>
              </a:rPr>
              <a:t> </a:t>
            </a:r>
          </a:p>
          <a:p>
            <a:pPr marL="0" marR="0" lvl="0" indent="0" algn="just" rtl="0">
              <a:lnSpc>
                <a:spcPct val="120000"/>
              </a:lnSpc>
              <a:spcBef>
                <a:spcPts val="0"/>
              </a:spcBef>
              <a:spcAft>
                <a:spcPts val="0"/>
              </a:spcAft>
              <a:buNone/>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342900" marR="0" lvl="0" indent="-342900" algn="just" rtl="0">
              <a:lnSpc>
                <a:spcPct val="120000"/>
              </a:lnSpc>
              <a:spcBef>
                <a:spcPts val="0"/>
              </a:spcBef>
              <a:spcAft>
                <a:spcPts val="0"/>
              </a:spcAft>
              <a:buFont typeface="Arial" panose="020B0604020202020204" pitchFamily="34" charset="0"/>
              <a:buChar char="•"/>
            </a:pPr>
            <a:endParaRPr lang="en-US" sz="1800" b="1" dirty="0">
              <a:solidFill>
                <a:srgbClr val="8AAA3F"/>
              </a:solidFill>
              <a:latin typeface="Roboto" panose="02000000000000000000" pitchFamily="2" charset="0"/>
              <a:ea typeface="Roboto" panose="02000000000000000000" pitchFamily="2" charset="0"/>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12" name="Table 11">
            <a:extLst>
              <a:ext uri="{FF2B5EF4-FFF2-40B4-BE49-F238E27FC236}">
                <a16:creationId xmlns:a16="http://schemas.microsoft.com/office/drawing/2014/main" id="{BB566FBC-0515-09A0-B062-FD135E6D29E4}"/>
              </a:ext>
            </a:extLst>
          </p:cNvPr>
          <p:cNvGraphicFramePr>
            <a:graphicFrameLocks noGrp="1"/>
          </p:cNvGraphicFramePr>
          <p:nvPr>
            <p:extLst>
              <p:ext uri="{D42A27DB-BD31-4B8C-83A1-F6EECF244321}">
                <p14:modId xmlns:p14="http://schemas.microsoft.com/office/powerpoint/2010/main" val="2962467853"/>
              </p:ext>
            </p:extLst>
          </p:nvPr>
        </p:nvGraphicFramePr>
        <p:xfrm>
          <a:off x="933101" y="2133600"/>
          <a:ext cx="10278879" cy="5198534"/>
        </p:xfrm>
        <a:graphic>
          <a:graphicData uri="http://schemas.openxmlformats.org/drawingml/2006/table">
            <a:tbl>
              <a:tblPr firstCol="1" bandRow="1">
                <a:tableStyleId>{F5AB1C69-6EDB-4FF4-983F-18BD219EF322}</a:tableStyleId>
              </a:tblPr>
              <a:tblGrid>
                <a:gridCol w="1245492">
                  <a:extLst>
                    <a:ext uri="{9D8B030D-6E8A-4147-A177-3AD203B41FA5}">
                      <a16:colId xmlns:a16="http://schemas.microsoft.com/office/drawing/2014/main" val="4137690775"/>
                    </a:ext>
                  </a:extLst>
                </a:gridCol>
                <a:gridCol w="9033387">
                  <a:extLst>
                    <a:ext uri="{9D8B030D-6E8A-4147-A177-3AD203B41FA5}">
                      <a16:colId xmlns:a16="http://schemas.microsoft.com/office/drawing/2014/main" val="3320011520"/>
                    </a:ext>
                  </a:extLst>
                </a:gridCol>
              </a:tblGrid>
              <a:tr h="472594">
                <a:tc>
                  <a:txBody>
                    <a:bodyPr/>
                    <a:lstStyle/>
                    <a:p>
                      <a:pPr algn="l" fontAlgn="ctr"/>
                      <a:r>
                        <a:rPr lang="en-US" sz="1800" u="none" strike="noStrike" dirty="0">
                          <a:effectLst/>
                          <a:latin typeface="Roboto" panose="02000000000000000000" pitchFamily="2" charset="0"/>
                          <a:ea typeface="Roboto" panose="02000000000000000000" pitchFamily="2" charset="0"/>
                        </a:rPr>
                        <a:t>Rule 36:</a:t>
                      </a:r>
                      <a:endParaRPr lang="en-US" sz="1800" b="1"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b="1" u="none" strike="noStrike" dirty="0">
                          <a:effectLst/>
                          <a:latin typeface="Roboto" panose="02000000000000000000" pitchFamily="2" charset="0"/>
                          <a:ea typeface="Roboto" panose="02000000000000000000" pitchFamily="2" charset="0"/>
                        </a:rPr>
                        <a:t>Documentary requirements &amp; conditions for claiming ITC</a:t>
                      </a:r>
                      <a:endParaRPr lang="en-US" sz="1800" b="1"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1814694803"/>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37:</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b="1" u="none" strike="noStrike" dirty="0">
                          <a:effectLst/>
                          <a:latin typeface="Roboto" panose="02000000000000000000" pitchFamily="2" charset="0"/>
                          <a:ea typeface="Roboto" panose="02000000000000000000" pitchFamily="2" charset="0"/>
                        </a:rPr>
                        <a:t>Reversal of ITC in the case of Non-Payment of consideration</a:t>
                      </a:r>
                      <a:endParaRPr lang="en-US" sz="1800" b="1"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1785027031"/>
                  </a:ext>
                </a:extLst>
              </a:tr>
              <a:tr h="472594">
                <a:tc>
                  <a:txBody>
                    <a:bodyPr/>
                    <a:lstStyle/>
                    <a:p>
                      <a:pPr algn="l" fontAlgn="ctr"/>
                      <a:r>
                        <a:rPr lang="en-US" sz="1800" b="1" u="none" strike="noStrike">
                          <a:effectLst/>
                          <a:latin typeface="Roboto" panose="02000000000000000000" pitchFamily="2" charset="0"/>
                          <a:ea typeface="Roboto" panose="02000000000000000000" pitchFamily="2" charset="0"/>
                        </a:rPr>
                        <a:t>Rule 38:</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b="1" u="none" strike="noStrike" dirty="0">
                          <a:effectLst/>
                          <a:latin typeface="Roboto" panose="02000000000000000000" pitchFamily="2" charset="0"/>
                          <a:ea typeface="Roboto" panose="02000000000000000000" pitchFamily="2" charset="0"/>
                        </a:rPr>
                        <a:t>Claim of credit by a Banking Company or a Financial Institution</a:t>
                      </a:r>
                      <a:endParaRPr lang="en-US" sz="1800" b="1"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1147784472"/>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39:</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u="none" strike="noStrike" dirty="0">
                          <a:effectLst/>
                          <a:latin typeface="Roboto" panose="02000000000000000000" pitchFamily="2" charset="0"/>
                          <a:ea typeface="Roboto" panose="02000000000000000000" pitchFamily="2" charset="0"/>
                        </a:rPr>
                        <a:t>Procedure for distribution of ITC by Input Service Distributer (ISD)</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941436521"/>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40:</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u="none" strike="noStrike" dirty="0">
                          <a:effectLst/>
                          <a:latin typeface="Roboto" panose="02000000000000000000" pitchFamily="2" charset="0"/>
                          <a:ea typeface="Roboto" panose="02000000000000000000" pitchFamily="2" charset="0"/>
                        </a:rPr>
                        <a:t>Manner of claiming credit in special circumstances</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3633567682"/>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41:</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u="none" strike="noStrike" dirty="0">
                          <a:effectLst/>
                          <a:latin typeface="Roboto" panose="02000000000000000000" pitchFamily="2" charset="0"/>
                          <a:ea typeface="Roboto" panose="02000000000000000000" pitchFamily="2" charset="0"/>
                        </a:rPr>
                        <a:t>Transfer of credit on sale, merger, etc.</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1358978966"/>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42:</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b="1" u="none" strike="noStrike" dirty="0">
                          <a:effectLst/>
                          <a:latin typeface="Roboto" panose="02000000000000000000" pitchFamily="2" charset="0"/>
                          <a:ea typeface="Roboto" panose="02000000000000000000" pitchFamily="2" charset="0"/>
                        </a:rPr>
                        <a:t>Manner of determination of ITC in respect of inputs or input services &amp; reversal</a:t>
                      </a:r>
                      <a:endParaRPr lang="en-US" sz="1800" b="1"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4031458257"/>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43:</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b="1" u="none" strike="noStrike" dirty="0">
                          <a:effectLst/>
                          <a:latin typeface="Roboto" panose="02000000000000000000" pitchFamily="2" charset="0"/>
                          <a:ea typeface="Roboto" panose="02000000000000000000" pitchFamily="2" charset="0"/>
                        </a:rPr>
                        <a:t>Manner of determination of ITC in respect of Capital goods &amp; reversal thereof</a:t>
                      </a:r>
                      <a:endParaRPr lang="en-US" sz="1800" b="1"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3040377596"/>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44:</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u="none" strike="noStrike">
                          <a:effectLst/>
                          <a:latin typeface="Roboto" panose="02000000000000000000" pitchFamily="2" charset="0"/>
                          <a:ea typeface="Roboto" panose="02000000000000000000" pitchFamily="2" charset="0"/>
                        </a:rPr>
                        <a:t>Manner of reversal of credit under special circumstances</a:t>
                      </a:r>
                      <a:endParaRPr lang="en-US" sz="1800" b="0"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842922754"/>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44A:</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u="none" strike="noStrike">
                          <a:effectLst/>
                          <a:latin typeface="Roboto" panose="02000000000000000000" pitchFamily="2" charset="0"/>
                          <a:ea typeface="Roboto" panose="02000000000000000000" pitchFamily="2" charset="0"/>
                        </a:rPr>
                        <a:t>Manner of reversal of credit of Additional Duties of Customs</a:t>
                      </a:r>
                      <a:endParaRPr lang="en-US" sz="1800" b="0"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243169735"/>
                  </a:ext>
                </a:extLst>
              </a:tr>
              <a:tr h="472594">
                <a:tc>
                  <a:txBody>
                    <a:bodyPr/>
                    <a:lstStyle/>
                    <a:p>
                      <a:pPr algn="l" fontAlgn="ctr"/>
                      <a:r>
                        <a:rPr lang="en-US" sz="1800" u="none" strike="noStrike">
                          <a:effectLst/>
                          <a:latin typeface="Roboto" panose="02000000000000000000" pitchFamily="2" charset="0"/>
                          <a:ea typeface="Roboto" panose="02000000000000000000" pitchFamily="2" charset="0"/>
                        </a:rPr>
                        <a:t>Rule 45:</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marL="85725" marR="9525" marT="9525" marB="0" anchor="ctr"/>
                </a:tc>
                <a:tc>
                  <a:txBody>
                    <a:bodyPr/>
                    <a:lstStyle/>
                    <a:p>
                      <a:pPr algn="l" fontAlgn="ctr"/>
                      <a:r>
                        <a:rPr lang="en-US" sz="1800" u="none" strike="noStrike" dirty="0">
                          <a:effectLst/>
                          <a:latin typeface="Roboto" panose="02000000000000000000" pitchFamily="2" charset="0"/>
                          <a:ea typeface="Roboto" panose="02000000000000000000" pitchFamily="2" charset="0"/>
                        </a:rPr>
                        <a:t>Conditions and restrictions in respect of inputs and Capital Goods to the job worker</a:t>
                      </a:r>
                      <a:endParaRPr lang="en-US" sz="1800" b="0" i="0" u="none" strike="noStrike" dirty="0">
                        <a:solidFill>
                          <a:srgbClr val="000000"/>
                        </a:solidFill>
                        <a:effectLst/>
                        <a:latin typeface="Roboto" panose="02000000000000000000" pitchFamily="2" charset="0"/>
                        <a:ea typeface="Roboto" panose="02000000000000000000" pitchFamily="2" charset="0"/>
                      </a:endParaRPr>
                    </a:p>
                  </a:txBody>
                  <a:tcPr marL="85725" marR="9525" marT="9525" marB="0" anchor="ctr"/>
                </a:tc>
                <a:extLst>
                  <a:ext uri="{0D108BD9-81ED-4DB2-BD59-A6C34878D82A}">
                    <a16:rowId xmlns:a16="http://schemas.microsoft.com/office/drawing/2014/main" val="3467051852"/>
                  </a:ext>
                </a:extLst>
              </a:tr>
            </a:tbl>
          </a:graphicData>
        </a:graphic>
      </p:graphicFrame>
    </p:spTree>
    <p:extLst>
      <p:ext uri="{BB962C8B-B14F-4D97-AF65-F5344CB8AC3E}">
        <p14:creationId xmlns:p14="http://schemas.microsoft.com/office/powerpoint/2010/main" val="304505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762000"/>
            <a:ext cx="10330154" cy="1015622"/>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Eligibility &amp; Conditions for taking ITC</a:t>
            </a:r>
          </a:p>
          <a:p>
            <a:pPr algn="r"/>
            <a:r>
              <a:rPr lang="en-US" sz="2400" b="1" dirty="0">
                <a:latin typeface="Roboto" panose="02000000000000000000" pitchFamily="2" charset="0"/>
                <a:ea typeface="Roboto" panose="02000000000000000000" pitchFamily="2" charset="0"/>
              </a:rPr>
              <a:t>-Section 16 of CGST Act, 2017</a:t>
            </a:r>
            <a:endParaRPr lang="en-US" sz="2400" b="1" i="0" dirty="0">
              <a:effectLst/>
              <a:latin typeface="Faustina"/>
            </a:endParaRPr>
          </a:p>
        </p:txBody>
      </p:sp>
      <p:sp>
        <p:nvSpPr>
          <p:cNvPr id="147" name="Google Shape;147;p17"/>
          <p:cNvSpPr/>
          <p:nvPr/>
        </p:nvSpPr>
        <p:spPr>
          <a:xfrm flipV="1">
            <a:off x="933101" y="1789322"/>
            <a:ext cx="10330154" cy="115677"/>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370733" cy="618626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cs typeface="Roboto"/>
                <a:sym typeface="Roboto"/>
              </a:rPr>
              <a:t>Section 16(1) of CGST Act, 2017</a:t>
            </a:r>
          </a:p>
          <a:p>
            <a:pPr marL="0" marR="0" lvl="0" indent="0" algn="just" rtl="0">
              <a:lnSpc>
                <a:spcPct val="120000"/>
              </a:lnSpc>
              <a:spcBef>
                <a:spcPts val="0"/>
              </a:spcBef>
              <a:spcAft>
                <a:spcPts val="0"/>
              </a:spcAft>
              <a:buNone/>
            </a:pPr>
            <a:r>
              <a:rPr lang="en-US" sz="2400" i="1" dirty="0">
                <a:solidFill>
                  <a:srgbClr val="6A6A6A"/>
                </a:solidFill>
                <a:latin typeface="Roboto" panose="02000000000000000000" pitchFamily="2" charset="0"/>
                <a:ea typeface="Roboto" panose="02000000000000000000" pitchFamily="2" charset="0"/>
                <a:cs typeface="Roboto"/>
                <a:sym typeface="Roboto"/>
              </a:rPr>
              <a:t>“Every </a:t>
            </a:r>
            <a:r>
              <a:rPr lang="en-US" sz="2400" b="1" i="1" dirty="0">
                <a:solidFill>
                  <a:srgbClr val="6A6A6A"/>
                </a:solidFill>
                <a:latin typeface="Roboto" panose="02000000000000000000" pitchFamily="2" charset="0"/>
                <a:ea typeface="Roboto" panose="02000000000000000000" pitchFamily="2" charset="0"/>
                <a:cs typeface="Roboto"/>
                <a:sym typeface="Roboto"/>
              </a:rPr>
              <a:t>registered person </a:t>
            </a:r>
            <a:r>
              <a:rPr lang="en-US" sz="2400" i="1" dirty="0">
                <a:solidFill>
                  <a:srgbClr val="6A6A6A"/>
                </a:solidFill>
                <a:latin typeface="Roboto" panose="02000000000000000000" pitchFamily="2" charset="0"/>
                <a:ea typeface="Roboto" panose="02000000000000000000" pitchFamily="2" charset="0"/>
                <a:cs typeface="Roboto"/>
                <a:sym typeface="Roboto"/>
              </a:rPr>
              <a:t>shall, subject to such conditions and restrictions as may be prescribed and in the manner specified in Section 49, be entitled to take credit of input tax charged on any supply of goods or services or both to him </a:t>
            </a:r>
            <a:r>
              <a:rPr lang="en-US" sz="2400" b="1" i="1" u="sng" dirty="0">
                <a:solidFill>
                  <a:srgbClr val="6A6A6A"/>
                </a:solidFill>
                <a:latin typeface="Roboto" panose="02000000000000000000" pitchFamily="2" charset="0"/>
                <a:ea typeface="Roboto" panose="02000000000000000000" pitchFamily="2" charset="0"/>
                <a:cs typeface="Roboto"/>
                <a:sym typeface="Roboto"/>
              </a:rPr>
              <a:t>which are used or intended to be used in the course or furtherance of business</a:t>
            </a:r>
            <a:r>
              <a:rPr lang="en-US" sz="2400" b="1" i="1" dirty="0">
                <a:solidFill>
                  <a:srgbClr val="6A6A6A"/>
                </a:solidFill>
                <a:latin typeface="Roboto" panose="02000000000000000000" pitchFamily="2" charset="0"/>
                <a:ea typeface="Roboto" panose="02000000000000000000" pitchFamily="2" charset="0"/>
                <a:cs typeface="Roboto"/>
                <a:sym typeface="Roboto"/>
              </a:rPr>
              <a:t> </a:t>
            </a:r>
            <a:r>
              <a:rPr lang="en-US" sz="2400" i="1" dirty="0">
                <a:solidFill>
                  <a:srgbClr val="6A6A6A"/>
                </a:solidFill>
                <a:latin typeface="Roboto" panose="02000000000000000000" pitchFamily="2" charset="0"/>
                <a:ea typeface="Roboto" panose="02000000000000000000" pitchFamily="2" charset="0"/>
                <a:cs typeface="Roboto"/>
                <a:sym typeface="Roboto"/>
              </a:rPr>
              <a:t>and the said amount shall be credited to the electronic credit ledger of such person.” </a:t>
            </a:r>
          </a:p>
          <a:p>
            <a:pPr marL="0" marR="0" lvl="0" indent="0" algn="just" rtl="0">
              <a:lnSpc>
                <a:spcPct val="120000"/>
              </a:lnSpc>
              <a:spcBef>
                <a:spcPts val="0"/>
              </a:spcBef>
              <a:spcAft>
                <a:spcPts val="0"/>
              </a:spcAft>
              <a:buNone/>
            </a:pPr>
            <a:endParaRPr lang="en-US" sz="2400" i="1" dirty="0">
              <a:solidFill>
                <a:srgbClr val="6A6A6A"/>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cs typeface="Roboto"/>
                <a:sym typeface="Roboto"/>
              </a:rPr>
              <a:t>Input tax credit is available:</a:t>
            </a:r>
          </a:p>
          <a:p>
            <a:pPr algn="just">
              <a:lnSpc>
                <a:spcPct val="120000"/>
              </a:lnSpc>
            </a:pPr>
            <a:r>
              <a:rPr lang="en-US" sz="2400" dirty="0">
                <a:solidFill>
                  <a:srgbClr val="6A6A6A"/>
                </a:solidFill>
                <a:latin typeface="Roboto" panose="02000000000000000000" pitchFamily="2" charset="0"/>
                <a:ea typeface="Roboto" panose="02000000000000000000" pitchFamily="2" charset="0"/>
                <a:cs typeface="Roboto"/>
                <a:sym typeface="Roboto"/>
              </a:rPr>
              <a:t>(a) To a registered person,</a:t>
            </a:r>
          </a:p>
          <a:p>
            <a:pPr marR="0" lvl="0" algn="just" rtl="0">
              <a:lnSpc>
                <a:spcPct val="120000"/>
              </a:lnSpc>
              <a:spcBef>
                <a:spcPts val="0"/>
              </a:spcBef>
              <a:spcAft>
                <a:spcPts val="0"/>
              </a:spcAft>
            </a:pPr>
            <a:r>
              <a:rPr lang="en-US" sz="2400" dirty="0">
                <a:solidFill>
                  <a:srgbClr val="6A6A6A"/>
                </a:solidFill>
                <a:latin typeface="Roboto" panose="02000000000000000000" pitchFamily="2" charset="0"/>
                <a:ea typeface="Roboto" panose="02000000000000000000" pitchFamily="2" charset="0"/>
                <a:cs typeface="Roboto"/>
                <a:sym typeface="Roboto"/>
              </a:rPr>
              <a:t>(b) ITC on goods and services used or intended to be used in course or furtherance of business.</a:t>
            </a:r>
          </a:p>
          <a:p>
            <a:pPr marL="0" marR="0" lvl="0" indent="0" algn="just" rtl="0">
              <a:lnSpc>
                <a:spcPct val="120000"/>
              </a:lnSpc>
              <a:spcBef>
                <a:spcPts val="0"/>
              </a:spcBef>
              <a:spcAft>
                <a:spcPts val="0"/>
              </a:spcAft>
              <a:buNone/>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342900" marR="0" lvl="0" indent="-342900" algn="just" rtl="0">
              <a:lnSpc>
                <a:spcPct val="120000"/>
              </a:lnSpc>
              <a:spcBef>
                <a:spcPts val="0"/>
              </a:spcBef>
              <a:spcAft>
                <a:spcPts val="0"/>
              </a:spcAft>
              <a:buFont typeface="Arial" panose="020B0604020202020204" pitchFamily="34" charset="0"/>
              <a:buChar char="•"/>
            </a:pPr>
            <a:endParaRPr lang="en-US" sz="1800" b="1" dirty="0">
              <a:solidFill>
                <a:srgbClr val="8AAA3F"/>
              </a:solidFill>
              <a:latin typeface="Roboto" panose="02000000000000000000" pitchFamily="2" charset="0"/>
              <a:ea typeface="Roboto" panose="02000000000000000000" pitchFamily="2" charset="0"/>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78701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199" y="762000"/>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Conditions for Availing ITC under Section 16(2) of CGST Act, 2017</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370733" cy="408107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cs typeface="Roboto"/>
                <a:sym typeface="Roboto"/>
              </a:rPr>
              <a:t>(a) Possession of a Tax Invoice or Debit Note.</a:t>
            </a:r>
          </a:p>
          <a:p>
            <a:pPr marL="0" marR="0" lvl="0" indent="0" algn="just" rtl="0">
              <a:lnSpc>
                <a:spcPct val="120000"/>
              </a:lnSpc>
              <a:spcBef>
                <a:spcPts val="0"/>
              </a:spcBef>
              <a:spcAft>
                <a:spcPts val="0"/>
              </a:spcAft>
              <a:buNone/>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cs typeface="Roboto"/>
                <a:sym typeface="Roboto"/>
              </a:rPr>
              <a:t>(b) </a:t>
            </a:r>
            <a:r>
              <a:rPr lang="en-US" sz="2400" dirty="0">
                <a:solidFill>
                  <a:srgbClr val="6A6A6A"/>
                </a:solidFill>
                <a:latin typeface="Roboto" panose="02000000000000000000" pitchFamily="2" charset="0"/>
                <a:ea typeface="Roboto" panose="02000000000000000000" pitchFamily="2" charset="0"/>
                <a:cs typeface="Roboto"/>
              </a:rPr>
              <a:t>Furnishing and communication of details.</a:t>
            </a: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cs typeface="Roboto"/>
                <a:sym typeface="Roboto"/>
              </a:rPr>
              <a:t>(c) Receipt of goods and/or services.</a:t>
            </a:r>
          </a:p>
          <a:p>
            <a:pPr marL="0" marR="0" lvl="0" indent="0" algn="just" rtl="0">
              <a:lnSpc>
                <a:spcPct val="120000"/>
              </a:lnSpc>
              <a:spcBef>
                <a:spcPts val="0"/>
              </a:spcBef>
              <a:spcAft>
                <a:spcPts val="0"/>
              </a:spcAft>
              <a:buNone/>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cs typeface="Roboto"/>
                <a:sym typeface="Roboto"/>
              </a:rPr>
              <a:t>(d) Payment of tax to the </a:t>
            </a:r>
            <a:r>
              <a:rPr lang="en-US" sz="2400" dirty="0">
                <a:solidFill>
                  <a:srgbClr val="6A6A6A"/>
                </a:solidFill>
                <a:latin typeface="Roboto" panose="02000000000000000000" pitchFamily="2" charset="0"/>
                <a:ea typeface="Roboto" panose="02000000000000000000" pitchFamily="2" charset="0"/>
                <a:sym typeface="Roboto"/>
              </a:rPr>
              <a:t>Government by the supplier.</a:t>
            </a:r>
          </a:p>
          <a:p>
            <a:pPr marL="0" marR="0" lvl="0" indent="0" algn="just" rtl="0">
              <a:lnSpc>
                <a:spcPct val="120000"/>
              </a:lnSpc>
              <a:spcBef>
                <a:spcPts val="0"/>
              </a:spcBef>
              <a:spcAft>
                <a:spcPts val="0"/>
              </a:spcAft>
              <a:buNone/>
            </a:pPr>
            <a:endParaRPr lang="en-US" sz="2400" dirty="0">
              <a:solidFill>
                <a:srgbClr val="6A6A6A"/>
              </a:solidFill>
              <a:latin typeface="Roboto" panose="02000000000000000000" pitchFamily="2" charset="0"/>
              <a:ea typeface="Roboto" panose="02000000000000000000" pitchFamily="2" charset="0"/>
              <a:cs typeface="Roboto"/>
              <a:sym typeface="Roboto"/>
            </a:endParaRPr>
          </a:p>
          <a:p>
            <a:pPr marL="0" marR="0" lvl="0" indent="0" algn="just" rtl="0">
              <a:lnSpc>
                <a:spcPct val="120000"/>
              </a:lnSpc>
              <a:spcBef>
                <a:spcPts val="0"/>
              </a:spcBef>
              <a:spcAft>
                <a:spcPts val="0"/>
              </a:spcAft>
              <a:buNone/>
            </a:pPr>
            <a:r>
              <a:rPr lang="en-US" sz="2400" dirty="0">
                <a:solidFill>
                  <a:srgbClr val="6A6A6A"/>
                </a:solidFill>
                <a:latin typeface="Roboto" panose="02000000000000000000" pitchFamily="2" charset="0"/>
                <a:ea typeface="Roboto" panose="02000000000000000000" pitchFamily="2" charset="0"/>
                <a:cs typeface="Roboto"/>
                <a:sym typeface="Roboto"/>
              </a:rPr>
              <a:t>(e)  Furnishing the valid return under </a:t>
            </a:r>
            <a:r>
              <a:rPr lang="en-US" sz="2400" dirty="0">
                <a:solidFill>
                  <a:srgbClr val="6A6A6A"/>
                </a:solidFill>
                <a:latin typeface="Roboto" panose="02000000000000000000" pitchFamily="2" charset="0"/>
                <a:ea typeface="Roboto" panose="02000000000000000000" pitchFamily="2" charset="0"/>
                <a:sym typeface="Roboto"/>
              </a:rPr>
              <a:t>Section 39 (GSTR-3B) by the recipient</a:t>
            </a:r>
            <a:r>
              <a:rPr lang="en-US" sz="2400" dirty="0">
                <a:solidFill>
                  <a:srgbClr val="6A6A6A"/>
                </a:solidFill>
                <a:latin typeface="Roboto" panose="02000000000000000000" pitchFamily="2" charset="0"/>
                <a:ea typeface="Roboto" panose="02000000000000000000" pitchFamily="2" charset="0"/>
                <a:cs typeface="Roboto"/>
                <a:sym typeface="Roboto"/>
              </a:rPr>
              <a:t>.</a:t>
            </a:r>
            <a:endParaRPr lang="en-US" sz="1800" dirty="0">
              <a:solidFill>
                <a:srgbClr val="8AAA3F"/>
              </a:solidFill>
              <a:latin typeface="Roboto" panose="02000000000000000000" pitchFamily="2" charset="0"/>
              <a:ea typeface="Roboto" panose="02000000000000000000" pitchFamily="2" charset="0"/>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89269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197"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33101" y="681852"/>
            <a:ext cx="10615432" cy="1200288"/>
          </a:xfrm>
          <a:prstGeom prst="rect">
            <a:avLst/>
          </a:prstGeom>
          <a:noFill/>
          <a:ln>
            <a:noFill/>
          </a:ln>
        </p:spPr>
        <p:txBody>
          <a:bodyPr spcFirstLastPara="1" wrap="square" lIns="91425" tIns="45700" rIns="91425" bIns="45700" anchor="t" anchorCtr="0">
            <a:spAutoFit/>
          </a:bodyPr>
          <a:lstStyle/>
          <a:p>
            <a:pPr algn="l"/>
            <a:r>
              <a:rPr lang="en-US" sz="3600" b="1" i="0" dirty="0">
                <a:effectLst/>
                <a:latin typeface="Roboto" panose="02000000000000000000" pitchFamily="2" charset="0"/>
                <a:ea typeface="Roboto" panose="02000000000000000000" pitchFamily="2" charset="0"/>
              </a:rPr>
              <a:t>Conditions for Availing ITC under Section 16(2) of CGST Act, 2017</a:t>
            </a:r>
            <a:endParaRPr lang="en-US" sz="3600" b="1" i="0" dirty="0">
              <a:effectLst/>
              <a:latin typeface="Faustina"/>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16667"/>
            <a:ext cx="11827934" cy="5189072"/>
          </a:xfrm>
          <a:prstGeom prst="rect">
            <a:avLst/>
          </a:prstGeom>
          <a:noFill/>
          <a:ln>
            <a:noFill/>
          </a:ln>
        </p:spPr>
        <p:txBody>
          <a:bodyPr spcFirstLastPara="1" wrap="square" lIns="91425" tIns="45700" rIns="91425" bIns="45700" numCol="1" anchor="t" anchorCtr="0">
            <a:spAutoFit/>
          </a:bodyPr>
          <a:lstStyle/>
          <a:p>
            <a:pPr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rPr>
              <a:t>a) Possession of Invoice</a:t>
            </a:r>
          </a:p>
          <a:p>
            <a:pPr marL="341313" marR="0" lvl="0" algn="just" rtl="0">
              <a:lnSpc>
                <a:spcPct val="120000"/>
              </a:lnSpc>
              <a:spcBef>
                <a:spcPts val="0"/>
              </a:spcBef>
              <a:spcAft>
                <a:spcPts val="0"/>
              </a:spcAft>
            </a:pPr>
            <a:r>
              <a:rPr lang="en-US" sz="2400" b="1" dirty="0">
                <a:solidFill>
                  <a:srgbClr val="6A6A6A"/>
                </a:solidFill>
                <a:latin typeface="Roboto" panose="02000000000000000000" pitchFamily="2" charset="0"/>
                <a:ea typeface="Roboto" panose="02000000000000000000" pitchFamily="2" charset="0"/>
                <a:cs typeface="Roboto"/>
                <a:sym typeface="Roboto"/>
              </a:rPr>
              <a:t>Rule 36(1): </a:t>
            </a:r>
            <a:r>
              <a:rPr lang="en-US" sz="2400" b="0" i="0" dirty="0">
                <a:solidFill>
                  <a:srgbClr val="6A6A6A"/>
                </a:solidFill>
                <a:effectLst/>
                <a:latin typeface="Roboto" panose="02000000000000000000" pitchFamily="2" charset="0"/>
                <a:ea typeface="Roboto" panose="02000000000000000000" pitchFamily="2" charset="0"/>
              </a:rPr>
              <a:t>Any of the following documents </a:t>
            </a:r>
            <a:r>
              <a:rPr lang="en-US" sz="2400" b="1" i="0" dirty="0">
                <a:solidFill>
                  <a:srgbClr val="6A6A6A"/>
                </a:solidFill>
                <a:effectLst/>
                <a:latin typeface="Roboto" panose="02000000000000000000" pitchFamily="2" charset="0"/>
                <a:ea typeface="Roboto" panose="02000000000000000000" pitchFamily="2" charset="0"/>
              </a:rPr>
              <a:t>suffice the condition of possession of invoice:</a:t>
            </a:r>
          </a:p>
          <a:p>
            <a:endParaRPr lang="en-US" sz="2400" b="0" i="0" dirty="0">
              <a:solidFill>
                <a:srgbClr val="6A6A6A"/>
              </a:solidFill>
              <a:effectLst/>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b="0" i="0" dirty="0">
                <a:solidFill>
                  <a:srgbClr val="6A6A6A"/>
                </a:solidFill>
                <a:effectLst/>
                <a:latin typeface="Roboto" panose="02000000000000000000" pitchFamily="2" charset="0"/>
                <a:ea typeface="Roboto" panose="02000000000000000000" pitchFamily="2" charset="0"/>
              </a:rPr>
              <a:t>Tax invoice (as per section 31).</a:t>
            </a:r>
          </a:p>
          <a:p>
            <a:pPr marL="342900" indent="-342900">
              <a:buFont typeface="Arial" panose="020B0604020202020204" pitchFamily="34" charset="0"/>
              <a:buChar char="•"/>
            </a:pPr>
            <a:endParaRPr lang="en-US" sz="2400" b="0" i="0" dirty="0">
              <a:solidFill>
                <a:srgbClr val="6A6A6A"/>
              </a:solidFill>
              <a:effectLst/>
              <a:latin typeface="Roboto" panose="02000000000000000000" pitchFamily="2" charset="0"/>
              <a:ea typeface="Roboto" panose="02000000000000000000" pitchFamily="2" charset="0"/>
            </a:endParaRPr>
          </a:p>
          <a:p>
            <a:pPr marL="342900" indent="-342900" algn="l">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A Debit Note </a:t>
            </a:r>
            <a:r>
              <a:rPr lang="en-US" sz="2400" b="0" i="0" dirty="0">
                <a:solidFill>
                  <a:srgbClr val="6A6A6A"/>
                </a:solidFill>
                <a:effectLst/>
                <a:latin typeface="Roboto" panose="02000000000000000000" pitchFamily="2" charset="0"/>
                <a:ea typeface="Roboto" panose="02000000000000000000" pitchFamily="2" charset="0"/>
              </a:rPr>
              <a:t>(as per section 34).</a:t>
            </a:r>
          </a:p>
          <a:p>
            <a:pPr marL="342900" indent="-342900" algn="l">
              <a:buFont typeface="Arial" panose="020B0604020202020204" pitchFamily="34" charset="0"/>
              <a:buChar char="•"/>
            </a:pPr>
            <a:endParaRPr lang="en-US" sz="2400" b="0" i="0" dirty="0">
              <a:solidFill>
                <a:srgbClr val="6A6A6A"/>
              </a:solidFill>
              <a:effectLst/>
              <a:latin typeface="Roboto" panose="02000000000000000000" pitchFamily="2" charset="0"/>
              <a:ea typeface="Roboto" panose="02000000000000000000" pitchFamily="2" charset="0"/>
            </a:endParaRPr>
          </a:p>
          <a:p>
            <a:pPr marL="342900" indent="-342900" algn="l">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A</a:t>
            </a:r>
            <a:r>
              <a:rPr lang="en-US" sz="2400" b="0" i="0" dirty="0">
                <a:solidFill>
                  <a:srgbClr val="6A6A6A"/>
                </a:solidFill>
                <a:effectLst/>
                <a:latin typeface="Roboto" panose="02000000000000000000" pitchFamily="2" charset="0"/>
                <a:ea typeface="Roboto" panose="02000000000000000000" pitchFamily="2" charset="0"/>
              </a:rPr>
              <a:t> bill of entry or any similar document under the Customs Act, 1962.</a:t>
            </a:r>
          </a:p>
          <a:p>
            <a:pPr marL="342900" indent="-342900" algn="l">
              <a:buFont typeface="Arial" panose="020B0604020202020204" pitchFamily="34" charset="0"/>
              <a:buChar char="•"/>
            </a:pPr>
            <a:endParaRPr lang="en-US" sz="2400" b="0" i="0" dirty="0">
              <a:solidFill>
                <a:srgbClr val="6A6A6A"/>
              </a:solidFill>
              <a:effectLst/>
              <a:latin typeface="Roboto" panose="02000000000000000000" pitchFamily="2" charset="0"/>
              <a:ea typeface="Roboto" panose="02000000000000000000" pitchFamily="2" charset="0"/>
            </a:endParaRPr>
          </a:p>
          <a:p>
            <a:pPr marL="342900" indent="-342900" algn="l">
              <a:buFont typeface="Arial" panose="020B0604020202020204" pitchFamily="34" charset="0"/>
              <a:buChar char="•"/>
            </a:pPr>
            <a:r>
              <a:rPr lang="en-US" sz="2400" dirty="0">
                <a:solidFill>
                  <a:srgbClr val="6A6A6A"/>
                </a:solidFill>
                <a:latin typeface="Roboto" panose="02000000000000000000" pitchFamily="2" charset="0"/>
                <a:ea typeface="Roboto" panose="02000000000000000000" pitchFamily="2" charset="0"/>
              </a:rPr>
              <a:t>A</a:t>
            </a:r>
            <a:r>
              <a:rPr lang="en-US" sz="2400" b="0" i="0" dirty="0">
                <a:solidFill>
                  <a:srgbClr val="6A6A6A"/>
                </a:solidFill>
                <a:effectLst/>
                <a:latin typeface="Roboto" panose="02000000000000000000" pitchFamily="2" charset="0"/>
                <a:ea typeface="Roboto" panose="02000000000000000000" pitchFamily="2" charset="0"/>
              </a:rPr>
              <a:t>n Input Service Distributor invoice or Input Service Distributor credit note or any document issued by an Input Service Distributor for distribution of credit (Rule 54).</a:t>
            </a:r>
          </a:p>
          <a:p>
            <a:pPr marR="0" lvl="0" algn="just" rtl="0">
              <a:lnSpc>
                <a:spcPct val="120000"/>
              </a:lnSpc>
              <a:spcBef>
                <a:spcPts val="0"/>
              </a:spcBef>
              <a:spcAft>
                <a:spcPts val="0"/>
              </a:spcAft>
            </a:pPr>
            <a:endParaRPr lang="en-US" sz="2400" dirty="0">
              <a:solidFill>
                <a:srgbClr val="8AAA3F"/>
              </a:solidFill>
              <a:latin typeface="Roboto" panose="02000000000000000000" pitchFamily="2" charset="0"/>
              <a:ea typeface="Roboto" panose="02000000000000000000" pitchFamily="2" charset="0"/>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85428170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3372</Words>
  <Application>Microsoft Office PowerPoint</Application>
  <PresentationFormat>Custom</PresentationFormat>
  <Paragraphs>390</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Faustina</vt:lpstr>
      <vt:lpstr>Roboto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Raman Juyal</cp:lastModifiedBy>
  <cp:revision>55</cp:revision>
  <dcterms:modified xsi:type="dcterms:W3CDTF">2024-04-27T10:02:36Z</dcterms:modified>
</cp:coreProperties>
</file>